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79" autoAdjust="0"/>
    <p:restoredTop sz="94660"/>
  </p:normalViewPr>
  <p:slideViewPr>
    <p:cSldViewPr snapToGrid="0">
      <p:cViewPr varScale="1">
        <p:scale>
          <a:sx n="74" d="100"/>
          <a:sy n="74" d="100"/>
        </p:scale>
        <p:origin x="3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9/11/2023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9/11/2023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9/11/2023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9/11/2023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9/11/2023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9/11/2023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Why Be Part of the Catholic Church?</a:t>
            </a:r>
            <a:endParaRPr lang="en-US" dirty="0"/>
          </a:p>
        </p:txBody>
      </p:sp>
      <p:sp>
        <p:nvSpPr>
          <p:cNvPr id="3" name="Subtitle 2"/>
          <p:cNvSpPr>
            <a:spLocks noGrp="1"/>
          </p:cNvSpPr>
          <p:nvPr>
            <p:ph type="subTitle" idx="1"/>
          </p:nvPr>
        </p:nvSpPr>
        <p:spPr/>
        <p:txBody>
          <a:bodyPr/>
          <a:lstStyle/>
          <a:p>
            <a:r>
              <a:rPr lang="en-US" dirty="0" smtClean="0"/>
              <a:t>What is the Point?</a:t>
            </a:r>
            <a:endParaRPr lang="en-US" dirty="0"/>
          </a:p>
        </p:txBody>
      </p:sp>
    </p:spTree>
    <p:extLst>
      <p:ext uri="{BB962C8B-B14F-4D97-AF65-F5344CB8AC3E}">
        <p14:creationId xmlns:p14="http://schemas.microsoft.com/office/powerpoint/2010/main" val="381702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98100"/>
          </a:xfrm>
        </p:spPr>
        <p:txBody>
          <a:bodyPr/>
          <a:lstStyle/>
          <a:p>
            <a:r>
              <a:rPr lang="en-US" dirty="0" smtClean="0"/>
              <a:t>Top 10 Reasons to be a Catholic</a:t>
            </a:r>
            <a:endParaRPr lang="en-US" dirty="0"/>
          </a:p>
        </p:txBody>
      </p:sp>
      <p:sp>
        <p:nvSpPr>
          <p:cNvPr id="3" name="Content Placeholder 2"/>
          <p:cNvSpPr>
            <a:spLocks noGrp="1"/>
          </p:cNvSpPr>
          <p:nvPr>
            <p:ph idx="1"/>
          </p:nvPr>
        </p:nvSpPr>
        <p:spPr>
          <a:xfrm>
            <a:off x="1103312" y="1350818"/>
            <a:ext cx="8946541" cy="4897581"/>
          </a:xfrm>
        </p:spPr>
        <p:txBody>
          <a:bodyPr/>
          <a:lstStyle/>
          <a:p>
            <a:r>
              <a:rPr lang="en-US" dirty="0" smtClean="0"/>
              <a:t>10 – It has a very cool Art Collection</a:t>
            </a:r>
          </a:p>
          <a:p>
            <a:r>
              <a:rPr lang="en-US" dirty="0" smtClean="0"/>
              <a:t> 9 – Cool to be part of an group with 1.1 billion people (17% of all)</a:t>
            </a:r>
          </a:p>
          <a:p>
            <a:r>
              <a:rPr lang="en-US" dirty="0" smtClean="0"/>
              <a:t>8 – Branch offices (churches) almost everywhere you go!</a:t>
            </a:r>
          </a:p>
          <a:p>
            <a:r>
              <a:rPr lang="en-US" dirty="0" smtClean="0"/>
              <a:t>7 – It can hang up signs that say: Since 33 AD</a:t>
            </a:r>
          </a:p>
          <a:p>
            <a:r>
              <a:rPr lang="en-US" dirty="0" smtClean="0"/>
              <a:t>6 - Very cool  to be part of the group that approved the Bible.</a:t>
            </a:r>
          </a:p>
          <a:p>
            <a:r>
              <a:rPr lang="en-US" dirty="0"/>
              <a:t>5</a:t>
            </a:r>
            <a:r>
              <a:rPr lang="en-US" dirty="0" smtClean="0"/>
              <a:t>– Very cool  Catholic Freak out stories – awesome miracles</a:t>
            </a:r>
          </a:p>
          <a:p>
            <a:r>
              <a:rPr lang="en-US" dirty="0" smtClean="0"/>
              <a:t>4 – Awesome to have food that transubstantiates us in Christ’s Mystical Body</a:t>
            </a:r>
          </a:p>
          <a:p>
            <a:r>
              <a:rPr lang="en-US" dirty="0"/>
              <a:t>3</a:t>
            </a:r>
            <a:r>
              <a:rPr lang="en-US" dirty="0" smtClean="0"/>
              <a:t> – It is awesome to have friends in very high places! (The Saints)</a:t>
            </a:r>
          </a:p>
          <a:p>
            <a:r>
              <a:rPr lang="en-US" dirty="0" smtClean="0"/>
              <a:t>2 – It is really cool to have God’s mom for a mom and God as a brother.</a:t>
            </a:r>
          </a:p>
          <a:p>
            <a:r>
              <a:rPr lang="en-US" dirty="0" smtClean="0"/>
              <a:t>1 – Because it is true and the first Church Jesus Started</a:t>
            </a:r>
            <a:endParaRPr lang="en-US" dirty="0"/>
          </a:p>
        </p:txBody>
      </p:sp>
    </p:spTree>
    <p:extLst>
      <p:ext uri="{BB962C8B-B14F-4D97-AF65-F5344CB8AC3E}">
        <p14:creationId xmlns:p14="http://schemas.microsoft.com/office/powerpoint/2010/main" val="3094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52627"/>
          </a:xfrm>
        </p:spPr>
        <p:txBody>
          <a:bodyPr/>
          <a:lstStyle/>
          <a:p>
            <a:r>
              <a:rPr lang="en-US" dirty="0" smtClean="0"/>
              <a:t>What is Catholic Apologetics?</a:t>
            </a:r>
            <a:endParaRPr lang="en-US" dirty="0"/>
          </a:p>
        </p:txBody>
      </p:sp>
      <p:sp>
        <p:nvSpPr>
          <p:cNvPr id="3" name="Content Placeholder 2"/>
          <p:cNvSpPr>
            <a:spLocks noGrp="1"/>
          </p:cNvSpPr>
          <p:nvPr>
            <p:ph idx="1"/>
          </p:nvPr>
        </p:nvSpPr>
        <p:spPr>
          <a:xfrm>
            <a:off x="1103312" y="1433946"/>
            <a:ext cx="8946541" cy="4814454"/>
          </a:xfrm>
        </p:spPr>
        <p:txBody>
          <a:bodyPr>
            <a:normAutofit fontScale="92500" lnSpcReduction="10000"/>
          </a:bodyPr>
          <a:lstStyle/>
          <a:p>
            <a:r>
              <a:rPr lang="en-US" dirty="0" smtClean="0"/>
              <a:t>In a light hearted way one can think of it as giving reasons that reflect in a gentle loving way, “I am sorry we are right!”</a:t>
            </a:r>
          </a:p>
          <a:p>
            <a:r>
              <a:rPr lang="en-US" dirty="0" smtClean="0"/>
              <a:t>Technically it is being  knowledgeable enough to defend what we believe by understanding the Bible and the Apostolic Tradition of the Church.</a:t>
            </a:r>
          </a:p>
          <a:p>
            <a:r>
              <a:rPr lang="en-US" dirty="0" smtClean="0"/>
              <a:t>St. Peter says (1 Peter 3:15):</a:t>
            </a:r>
          </a:p>
          <a:p>
            <a:pPr lvl="1"/>
            <a:r>
              <a:rPr lang="en-US" dirty="0"/>
              <a:t>but sanctify Christ as Lord in your hearts. Always be ready to give an explanation to anyone who asks you for a reason for your </a:t>
            </a:r>
            <a:r>
              <a:rPr lang="en-US" dirty="0" smtClean="0"/>
              <a:t>hope, </a:t>
            </a:r>
          </a:p>
          <a:p>
            <a:r>
              <a:rPr lang="en-US" dirty="0" smtClean="0"/>
              <a:t>It is essential to know the Bible and the Tradition, St. Paul says:</a:t>
            </a:r>
          </a:p>
          <a:p>
            <a:pPr lvl="1"/>
            <a:r>
              <a:rPr lang="en-US" dirty="0"/>
              <a:t>Therefore, brothers, stand firm and hold fast to the traditions that you were taught, either by an oral statement or by a letter of ours</a:t>
            </a:r>
            <a:r>
              <a:rPr lang="en-US" dirty="0" smtClean="0"/>
              <a:t>.(2 </a:t>
            </a:r>
            <a:r>
              <a:rPr lang="en-US" dirty="0" err="1" smtClean="0"/>
              <a:t>Thes</a:t>
            </a:r>
            <a:r>
              <a:rPr lang="en-US" dirty="0" smtClean="0"/>
              <a:t> 2:15)</a:t>
            </a:r>
          </a:p>
          <a:p>
            <a:r>
              <a:rPr lang="en-US" dirty="0" smtClean="0"/>
              <a:t>Why do we trust the Church more than the Bible alone:</a:t>
            </a:r>
          </a:p>
          <a:p>
            <a:pPr lvl="1"/>
            <a:r>
              <a:rPr lang="en-US" dirty="0"/>
              <a:t>But if I should be delayed, you should know how to behave in the household of God, which is the church of the living God, the pillar and foundation of truth</a:t>
            </a:r>
            <a:r>
              <a:rPr lang="en-US" dirty="0" smtClean="0"/>
              <a:t>. (1 Tim 3:15)</a:t>
            </a:r>
            <a:endParaRPr lang="en-US" dirty="0"/>
          </a:p>
        </p:txBody>
      </p:sp>
    </p:spTree>
    <p:extLst>
      <p:ext uri="{BB962C8B-B14F-4D97-AF65-F5344CB8AC3E}">
        <p14:creationId xmlns:p14="http://schemas.microsoft.com/office/powerpoint/2010/main" val="339366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94191"/>
          </a:xfrm>
        </p:spPr>
        <p:txBody>
          <a:bodyPr/>
          <a:lstStyle/>
          <a:p>
            <a:r>
              <a:rPr lang="en-US" dirty="0" smtClean="0"/>
              <a:t>Are you saved?</a:t>
            </a:r>
            <a:endParaRPr lang="en-US" dirty="0"/>
          </a:p>
        </p:txBody>
      </p:sp>
      <p:sp>
        <p:nvSpPr>
          <p:cNvPr id="3" name="Content Placeholder 2"/>
          <p:cNvSpPr>
            <a:spLocks noGrp="1"/>
          </p:cNvSpPr>
          <p:nvPr>
            <p:ph idx="1"/>
          </p:nvPr>
        </p:nvSpPr>
        <p:spPr>
          <a:xfrm>
            <a:off x="1103312" y="1433946"/>
            <a:ext cx="8946541" cy="4814454"/>
          </a:xfrm>
        </p:spPr>
        <p:txBody>
          <a:bodyPr/>
          <a:lstStyle/>
          <a:p>
            <a:r>
              <a:rPr lang="en-US" dirty="0" smtClean="0"/>
              <a:t>Many good Christians have a great concern for the salvation of others and will often ask their friends, “Are you Saved?”</a:t>
            </a:r>
          </a:p>
          <a:p>
            <a:pPr lvl="1"/>
            <a:r>
              <a:rPr lang="en-US" dirty="0" smtClean="0"/>
              <a:t>The correct Catholic response is simple, “I hope so!”</a:t>
            </a:r>
          </a:p>
          <a:p>
            <a:pPr lvl="2"/>
            <a:r>
              <a:rPr lang="en-US" dirty="0" smtClean="0"/>
              <a:t>See Romans 8:24</a:t>
            </a:r>
            <a:r>
              <a:rPr lang="en-US" dirty="0"/>
              <a:t>: </a:t>
            </a:r>
            <a:r>
              <a:rPr lang="en-US" i="1" dirty="0"/>
              <a:t>For in hope we were saved. Now hope that sees for itself is not hope. For who hopes for what one sees?  But if we hope for what we do not see, we wait with </a:t>
            </a:r>
            <a:r>
              <a:rPr lang="en-US" i="1" dirty="0" smtClean="0"/>
              <a:t>endurance.</a:t>
            </a:r>
          </a:p>
          <a:p>
            <a:pPr lvl="1"/>
            <a:r>
              <a:rPr lang="en-US" i="1" dirty="0" smtClean="0"/>
              <a:t>Also the 19</a:t>
            </a:r>
            <a:r>
              <a:rPr lang="en-US" i="1" baseline="30000" dirty="0" smtClean="0"/>
              <a:t>th</a:t>
            </a:r>
            <a:r>
              <a:rPr lang="en-US" i="1" dirty="0" smtClean="0"/>
              <a:t> Psalm:  </a:t>
            </a:r>
          </a:p>
          <a:p>
            <a:pPr lvl="2"/>
            <a:r>
              <a:rPr lang="en-US" i="1" dirty="0"/>
              <a:t>From </a:t>
            </a:r>
            <a:r>
              <a:rPr lang="en-US" i="1" dirty="0" smtClean="0"/>
              <a:t>presumption restrain </a:t>
            </a:r>
            <a:r>
              <a:rPr lang="en-US" i="1" dirty="0"/>
              <a:t>your </a:t>
            </a:r>
            <a:r>
              <a:rPr lang="en-US" i="1" dirty="0" smtClean="0"/>
              <a:t>servant;   may </a:t>
            </a:r>
            <a:r>
              <a:rPr lang="en-US" i="1" dirty="0"/>
              <a:t>it not </a:t>
            </a:r>
            <a:r>
              <a:rPr lang="en-US" i="1" dirty="0" smtClean="0"/>
              <a:t>rule </a:t>
            </a:r>
            <a:r>
              <a:rPr lang="en-US" i="1" dirty="0"/>
              <a:t>me. *   </a:t>
            </a:r>
            <a:r>
              <a:rPr lang="en-US" i="1" dirty="0" smtClean="0"/>
              <a:t>Then </a:t>
            </a:r>
            <a:r>
              <a:rPr lang="en-US" i="1" dirty="0"/>
              <a:t>shall Í be </a:t>
            </a:r>
            <a:r>
              <a:rPr lang="en-US" i="1" dirty="0" smtClean="0"/>
              <a:t>blameless,   clean </a:t>
            </a:r>
            <a:r>
              <a:rPr lang="en-US" i="1" dirty="0"/>
              <a:t>from grave </a:t>
            </a:r>
            <a:r>
              <a:rPr lang="en-US" i="1" dirty="0" err="1"/>
              <a:t>sín</a:t>
            </a:r>
            <a:r>
              <a:rPr lang="en-US" i="1" dirty="0"/>
              <a:t>. </a:t>
            </a:r>
            <a:r>
              <a:rPr lang="en-US" i="1" dirty="0" smtClean="0"/>
              <a:t> From the revised Grail Psalter 19:14It </a:t>
            </a:r>
            <a:r>
              <a:rPr lang="en-US" i="1" dirty="0" err="1" smtClean="0"/>
              <a:t>jj</a:t>
            </a:r>
            <a:endParaRPr lang="en-US" i="1" dirty="0" smtClean="0"/>
          </a:p>
          <a:p>
            <a:r>
              <a:rPr lang="en-US" dirty="0" smtClean="0"/>
              <a:t>It is not about winning arguments but rather putting our faith in the Church that has endured since Jesus walked the earth.  I am convince that those who “argue” the loudest are trying to convince themselves!</a:t>
            </a:r>
          </a:p>
          <a:p>
            <a:pPr lvl="1"/>
            <a:endParaRPr lang="en-US" i="1" dirty="0" smtClean="0"/>
          </a:p>
          <a:p>
            <a:pPr lvl="1"/>
            <a:endParaRPr lang="en-US" i="1" dirty="0"/>
          </a:p>
        </p:txBody>
      </p:sp>
    </p:spTree>
    <p:extLst>
      <p:ext uri="{BB962C8B-B14F-4D97-AF65-F5344CB8AC3E}">
        <p14:creationId xmlns:p14="http://schemas.microsoft.com/office/powerpoint/2010/main" val="261127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45017"/>
          </a:xfrm>
        </p:spPr>
        <p:txBody>
          <a:bodyPr/>
          <a:lstStyle/>
          <a:p>
            <a:r>
              <a:rPr lang="en-US" dirty="0" smtClean="0"/>
              <a:t>Some other common Questions</a:t>
            </a:r>
            <a:endParaRPr lang="en-US" dirty="0"/>
          </a:p>
        </p:txBody>
      </p:sp>
      <p:sp>
        <p:nvSpPr>
          <p:cNvPr id="3" name="Content Placeholder 2"/>
          <p:cNvSpPr>
            <a:spLocks noGrp="1"/>
          </p:cNvSpPr>
          <p:nvPr>
            <p:ph idx="1"/>
          </p:nvPr>
        </p:nvSpPr>
        <p:spPr>
          <a:xfrm>
            <a:off x="1103312" y="1197736"/>
            <a:ext cx="8946541" cy="5050664"/>
          </a:xfrm>
        </p:spPr>
        <p:txBody>
          <a:bodyPr/>
          <a:lstStyle/>
          <a:p>
            <a:r>
              <a:rPr lang="en-US" dirty="0" smtClean="0"/>
              <a:t>Why do Catholics worship Mary?</a:t>
            </a:r>
          </a:p>
          <a:p>
            <a:pPr lvl="1"/>
            <a:r>
              <a:rPr lang="en-US" dirty="0" smtClean="0"/>
              <a:t>The short answer is , “We don’t!”  We do give here singular respect though.  Mary was Jesus mom, and Jesus never sinned and would have obeyed the 4</a:t>
            </a:r>
            <a:r>
              <a:rPr lang="en-US" baseline="30000" dirty="0" smtClean="0"/>
              <a:t>th</a:t>
            </a:r>
            <a:r>
              <a:rPr lang="en-US" dirty="0" smtClean="0"/>
              <a:t> </a:t>
            </a:r>
            <a:r>
              <a:rPr lang="en-US" dirty="0" err="1" smtClean="0"/>
              <a:t>Commmandment</a:t>
            </a:r>
            <a:r>
              <a:rPr lang="en-US" dirty="0" smtClean="0"/>
              <a:t>, “Honor your Father and Mother!”   Jesus would have had more respect for Mary than any other woman on earth.  We imitate that respect.  We follow Christ.</a:t>
            </a:r>
          </a:p>
          <a:p>
            <a:r>
              <a:rPr lang="en-US" dirty="0" smtClean="0"/>
              <a:t>Why to you “pray to” saints?  Technically we are not “praying” to the saints but asking them to pray for us to God.  The saints are with God, we have friends in high places.  The Bible says the prayers of the just are powerful:</a:t>
            </a:r>
          </a:p>
          <a:p>
            <a:pPr lvl="1"/>
            <a:r>
              <a:rPr lang="en-US" dirty="0"/>
              <a:t>Therefore, confess your sins to one another and pray for one another, that you may be healed. The fervent prayer of a righteous person is very powerful</a:t>
            </a:r>
            <a:r>
              <a:rPr lang="en-US" dirty="0" smtClean="0"/>
              <a:t>. (James 5:16)</a:t>
            </a:r>
            <a:endParaRPr lang="en-US" dirty="0"/>
          </a:p>
        </p:txBody>
      </p:sp>
    </p:spTree>
    <p:extLst>
      <p:ext uri="{BB962C8B-B14F-4D97-AF65-F5344CB8AC3E}">
        <p14:creationId xmlns:p14="http://schemas.microsoft.com/office/powerpoint/2010/main" val="45045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96533"/>
          </a:xfrm>
        </p:spPr>
        <p:txBody>
          <a:bodyPr/>
          <a:lstStyle/>
          <a:p>
            <a:r>
              <a:rPr lang="en-US" dirty="0"/>
              <a:t>Some other common </a:t>
            </a:r>
            <a:r>
              <a:rPr lang="en-US" dirty="0" smtClean="0"/>
              <a:t>Questions </a:t>
            </a:r>
            <a:r>
              <a:rPr lang="en-US" sz="2000" dirty="0" smtClean="0"/>
              <a:t>(cont.)</a:t>
            </a:r>
            <a:endParaRPr lang="en-US" sz="2000" dirty="0"/>
          </a:p>
        </p:txBody>
      </p:sp>
      <p:sp>
        <p:nvSpPr>
          <p:cNvPr id="3" name="Content Placeholder 2"/>
          <p:cNvSpPr>
            <a:spLocks noGrp="1"/>
          </p:cNvSpPr>
          <p:nvPr>
            <p:ph idx="1"/>
          </p:nvPr>
        </p:nvSpPr>
        <p:spPr>
          <a:xfrm>
            <a:off x="1103312" y="1249252"/>
            <a:ext cx="8946541" cy="4999148"/>
          </a:xfrm>
        </p:spPr>
        <p:txBody>
          <a:bodyPr/>
          <a:lstStyle/>
          <a:p>
            <a:r>
              <a:rPr lang="en-US" dirty="0" smtClean="0"/>
              <a:t>How can you believe that any pope is infallible and cannot make a mistake?</a:t>
            </a:r>
          </a:p>
          <a:p>
            <a:pPr lvl="1"/>
            <a:r>
              <a:rPr lang="en-US" dirty="0" smtClean="0"/>
              <a:t>It only applies to a very narrow aspect of what the pope says.  It is technically only when he speaks “ex-cathedra” or literally “from the Chair” of Peter.  It stems from our understanding of Matthew 16:16-19 where Jesus gave Peter (and his successors) the “keys of the kingdom of God”.  His job is “to confirm the brethren” (Lk 22:32) when some dispute arises.  It also only applies to issues of faith and reason.   If the pope speaks about his personal opinion about a scientific matter he can be mistaken because it has nothing to do with faith and morals. There are a few issues that the pope has spoken Ex-cathedra around the time the doctrine was clarified in the 1</a:t>
            </a:r>
            <a:r>
              <a:rPr lang="en-US" baseline="30000" dirty="0" smtClean="0"/>
              <a:t>st</a:t>
            </a:r>
            <a:r>
              <a:rPr lang="en-US" dirty="0" smtClean="0"/>
              <a:t> Vatican council in 1869</a:t>
            </a:r>
          </a:p>
          <a:p>
            <a:pPr lvl="2"/>
            <a:r>
              <a:rPr lang="en-US" dirty="0" smtClean="0"/>
              <a:t>The Immaculate Conception December 8, 1854</a:t>
            </a:r>
          </a:p>
          <a:p>
            <a:pPr lvl="2"/>
            <a:r>
              <a:rPr lang="en-US" dirty="0" smtClean="0"/>
              <a:t>The Assumption of Mary,  November 1, 1950</a:t>
            </a:r>
          </a:p>
          <a:p>
            <a:pPr lvl="2"/>
            <a:r>
              <a:rPr lang="en-US" dirty="0" smtClean="0"/>
              <a:t>Regarding the Priesthood, May 22, 1994</a:t>
            </a:r>
          </a:p>
          <a:p>
            <a:pPr lvl="2"/>
            <a:endParaRPr lang="en-US" dirty="0" smtClean="0"/>
          </a:p>
          <a:p>
            <a:pPr lvl="2"/>
            <a:endParaRPr lang="en-US" dirty="0" smtClean="0"/>
          </a:p>
          <a:p>
            <a:pPr lvl="1"/>
            <a:endParaRPr lang="en-US" dirty="0"/>
          </a:p>
        </p:txBody>
      </p:sp>
    </p:spTree>
    <p:extLst>
      <p:ext uri="{BB962C8B-B14F-4D97-AF65-F5344CB8AC3E}">
        <p14:creationId xmlns:p14="http://schemas.microsoft.com/office/powerpoint/2010/main" val="17533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70775"/>
          </a:xfrm>
        </p:spPr>
        <p:txBody>
          <a:bodyPr/>
          <a:lstStyle/>
          <a:p>
            <a:r>
              <a:rPr lang="en-US" dirty="0"/>
              <a:t>Some other common Questions </a:t>
            </a:r>
            <a:r>
              <a:rPr lang="en-US" sz="2000" dirty="0"/>
              <a:t>(cont.)</a:t>
            </a:r>
            <a:endParaRPr lang="en-US" dirty="0"/>
          </a:p>
        </p:txBody>
      </p:sp>
      <p:sp>
        <p:nvSpPr>
          <p:cNvPr id="3" name="Content Placeholder 2"/>
          <p:cNvSpPr>
            <a:spLocks noGrp="1"/>
          </p:cNvSpPr>
          <p:nvPr>
            <p:ph idx="1"/>
          </p:nvPr>
        </p:nvSpPr>
        <p:spPr>
          <a:xfrm>
            <a:off x="1103312" y="1223494"/>
            <a:ext cx="8946541" cy="5024906"/>
          </a:xfrm>
        </p:spPr>
        <p:txBody>
          <a:bodyPr>
            <a:normAutofit lnSpcReduction="10000"/>
          </a:bodyPr>
          <a:lstStyle/>
          <a:p>
            <a:r>
              <a:rPr lang="en-US" dirty="0" smtClean="0"/>
              <a:t>Why to I have to go to a priest for confession?</a:t>
            </a:r>
          </a:p>
          <a:p>
            <a:pPr lvl="1"/>
            <a:r>
              <a:rPr lang="en-US" dirty="0" smtClean="0"/>
              <a:t>It is not so much that I have to go to confession but rather that we get to go to confession to a priest on the authority of the Bible and the tradition:</a:t>
            </a:r>
          </a:p>
          <a:p>
            <a:pPr lvl="2"/>
            <a:r>
              <a:rPr lang="en-US" dirty="0" smtClean="0"/>
              <a:t>Jesus gave this authority to the Apostles on Easter Sunday night in the </a:t>
            </a:r>
            <a:r>
              <a:rPr lang="en-US" dirty="0" err="1" smtClean="0"/>
              <a:t>uppoer</a:t>
            </a:r>
            <a:r>
              <a:rPr lang="en-US" dirty="0"/>
              <a:t> room: </a:t>
            </a:r>
            <a:r>
              <a:rPr lang="en-US" i="1" dirty="0"/>
              <a:t>On the evening of that first day of the </a:t>
            </a:r>
            <a:r>
              <a:rPr lang="en-US" i="1" dirty="0" err="1"/>
              <a:t>week,j</a:t>
            </a:r>
            <a:r>
              <a:rPr lang="en-US" i="1" dirty="0"/>
              <a:t> when the doors were locked, where the disciples* were, for fear of the Jews, Jesus came and stood in their midst and said to them, “Peace be with you.”  When he had said this, he showed them his hands and his side.* The disciples rejoiced when they saw the Lord. [Jesus] said to them again</a:t>
            </a:r>
            <a:r>
              <a:rPr lang="en-US" i="1" dirty="0" smtClean="0"/>
              <a:t>, </a:t>
            </a:r>
            <a:r>
              <a:rPr lang="en-US" i="1" dirty="0"/>
              <a:t>“Peace be with you. As the Father has sent me, so I send you.”  And when he had said this, he breathed on them and said to them</a:t>
            </a:r>
            <a:r>
              <a:rPr lang="en-US" i="1" dirty="0" smtClean="0"/>
              <a:t>, </a:t>
            </a:r>
            <a:r>
              <a:rPr lang="en-US" i="1" dirty="0"/>
              <a:t>“Receive the holy Spirit.  Whose sins you forgive are forgiven them, and whose sins you retain are retained</a:t>
            </a:r>
            <a:r>
              <a:rPr lang="en-US" i="1" dirty="0" smtClean="0"/>
              <a:t>.” (John 20: 19-23)</a:t>
            </a:r>
          </a:p>
          <a:p>
            <a:r>
              <a:rPr lang="en-US" dirty="0" smtClean="0"/>
              <a:t>Are you born again?</a:t>
            </a:r>
          </a:p>
          <a:p>
            <a:pPr lvl="1"/>
            <a:r>
              <a:rPr lang="en-US" dirty="0" smtClean="0"/>
              <a:t>Again the answer is simple for the baptized Catholic, “Yes, at Baptism I was born again!” </a:t>
            </a:r>
            <a:r>
              <a:rPr lang="en-US" i="1" dirty="0"/>
              <a:t>Whoever believes and is baptized will be saved; whoever does not believe will be condemned</a:t>
            </a:r>
            <a:r>
              <a:rPr lang="en-US" dirty="0"/>
              <a:t>.</a:t>
            </a:r>
            <a:r>
              <a:rPr lang="en-US" dirty="0" smtClean="0"/>
              <a:t>(Mk 16:16)</a:t>
            </a:r>
            <a:endParaRPr lang="en-US" dirty="0"/>
          </a:p>
        </p:txBody>
      </p:sp>
    </p:spTree>
    <p:extLst>
      <p:ext uri="{BB962C8B-B14F-4D97-AF65-F5344CB8AC3E}">
        <p14:creationId xmlns:p14="http://schemas.microsoft.com/office/powerpoint/2010/main" val="463934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487440"/>
          </a:xfrm>
        </p:spPr>
        <p:txBody>
          <a:bodyPr/>
          <a:lstStyle/>
          <a:p>
            <a:r>
              <a:rPr lang="en-US" sz="2400" dirty="0" smtClean="0"/>
              <a:t>Two Core differences between Catholics and Protestants</a:t>
            </a:r>
            <a:endParaRPr lang="en-US" sz="2400" dirty="0"/>
          </a:p>
        </p:txBody>
      </p:sp>
      <p:sp>
        <p:nvSpPr>
          <p:cNvPr id="3" name="Content Placeholder 2"/>
          <p:cNvSpPr>
            <a:spLocks noGrp="1"/>
          </p:cNvSpPr>
          <p:nvPr>
            <p:ph idx="1"/>
          </p:nvPr>
        </p:nvSpPr>
        <p:spPr>
          <a:xfrm>
            <a:off x="1103312" y="940158"/>
            <a:ext cx="8946541" cy="5308241"/>
          </a:xfrm>
        </p:spPr>
        <p:txBody>
          <a:bodyPr>
            <a:normAutofit lnSpcReduction="10000"/>
          </a:bodyPr>
          <a:lstStyle/>
          <a:p>
            <a:r>
              <a:rPr lang="en-US" dirty="0" smtClean="0"/>
              <a:t>There are two main differences between the Catholic Church and those denominations that broke of from the Catholic Church or other </a:t>
            </a:r>
            <a:r>
              <a:rPr lang="en-US" dirty="0" err="1" smtClean="0"/>
              <a:t>other</a:t>
            </a:r>
            <a:r>
              <a:rPr lang="en-US" dirty="0" smtClean="0"/>
              <a:t> Christian communities that broke away from the Catholic Church.  The deal with “authority” and the understanding of the “Eucharistic Presence”</a:t>
            </a:r>
          </a:p>
          <a:p>
            <a:pPr lvl="1"/>
            <a:r>
              <a:rPr lang="en-US" dirty="0" smtClean="0"/>
              <a:t>Authority:  Catholics believe that Jesus established the Church and established leaders headed by Peter to confirm the brothers.  The Authority stems from both </a:t>
            </a:r>
            <a:r>
              <a:rPr lang="en-US" dirty="0" err="1" smtClean="0"/>
              <a:t>Apostilic</a:t>
            </a:r>
            <a:r>
              <a:rPr lang="en-US" dirty="0" smtClean="0"/>
              <a:t> Tradition and the Sacred Scriptures. Both of these are to be what comprises “Divine Revelation”.  The Vatican II document explains this very well. (Dei Verbum)</a:t>
            </a:r>
          </a:p>
          <a:p>
            <a:pPr lvl="1"/>
            <a:r>
              <a:rPr lang="en-US" dirty="0" smtClean="0"/>
              <a:t>Eucharistic presence:  The Church believes that at Mass Jesus is made present Body, Blood, Soul and Divinity in the Sacred Host.  It is no longer bread and wine but merely “symbolizes” bread and wine.  The Host has been “transubstantiated” to be really Jesus.  Looking towards the Scriptures and the early Fathers of the church this is clearly what they believed!</a:t>
            </a:r>
          </a:p>
          <a:p>
            <a:pPr lvl="2"/>
            <a:r>
              <a:rPr lang="en-US" dirty="0"/>
              <a:t>For my flesh is true food, and my blood is true drink.  Whoever eats my flesh and drinks my blood remains in me and I in him</a:t>
            </a:r>
            <a:r>
              <a:rPr lang="en-US" dirty="0" smtClean="0"/>
              <a:t>.(John 6:55)</a:t>
            </a:r>
            <a:endParaRPr lang="en-US" dirty="0"/>
          </a:p>
        </p:txBody>
      </p:sp>
    </p:spTree>
    <p:extLst>
      <p:ext uri="{BB962C8B-B14F-4D97-AF65-F5344CB8AC3E}">
        <p14:creationId xmlns:p14="http://schemas.microsoft.com/office/powerpoint/2010/main" val="3790035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673953"/>
          </a:xfrm>
        </p:spPr>
        <p:txBody>
          <a:bodyPr/>
          <a:lstStyle/>
          <a:p>
            <a:r>
              <a:rPr lang="en-US" dirty="0" smtClean="0"/>
              <a:t>In Conclusion</a:t>
            </a:r>
            <a:endParaRPr lang="en-US" dirty="0"/>
          </a:p>
        </p:txBody>
      </p:sp>
      <p:sp>
        <p:nvSpPr>
          <p:cNvPr id="3" name="Content Placeholder 2"/>
          <p:cNvSpPr>
            <a:spLocks noGrp="1"/>
          </p:cNvSpPr>
          <p:nvPr>
            <p:ph idx="1"/>
          </p:nvPr>
        </p:nvSpPr>
        <p:spPr>
          <a:xfrm>
            <a:off x="1103312" y="1126672"/>
            <a:ext cx="8946541" cy="5121728"/>
          </a:xfrm>
        </p:spPr>
        <p:txBody>
          <a:bodyPr/>
          <a:lstStyle/>
          <a:p>
            <a:r>
              <a:rPr lang="en-US" dirty="0" smtClean="0"/>
              <a:t>The year we will try and delve into the questions in a much deeper way and try and provide the rationale for the Catholic Church’s </a:t>
            </a:r>
            <a:r>
              <a:rPr lang="en-US" b="1" dirty="0" smtClean="0"/>
              <a:t>positions rooted in both faith and reason.  If Catholic’s know and believe in the answers of the following four questions, I think they will persevere in their Catholic faith!</a:t>
            </a:r>
          </a:p>
          <a:p>
            <a:pPr lvl="1"/>
            <a:r>
              <a:rPr lang="en-US" b="1" dirty="0" smtClean="0"/>
              <a:t>1)  Who started the Catholic Church?</a:t>
            </a:r>
          </a:p>
          <a:p>
            <a:pPr lvl="2"/>
            <a:r>
              <a:rPr lang="en-US" dirty="0" smtClean="0"/>
              <a:t>Jesus – assuring Peter that the gates of hell shall not prevail against her!</a:t>
            </a:r>
          </a:p>
          <a:p>
            <a:pPr lvl="1"/>
            <a:r>
              <a:rPr lang="en-US" b="1" dirty="0" smtClean="0"/>
              <a:t>2)  Who was the first Pope?</a:t>
            </a:r>
          </a:p>
          <a:p>
            <a:pPr lvl="2"/>
            <a:r>
              <a:rPr lang="en-US" dirty="0" smtClean="0"/>
              <a:t>St Peter</a:t>
            </a:r>
          </a:p>
          <a:p>
            <a:pPr lvl="1"/>
            <a:r>
              <a:rPr lang="en-US" b="1" dirty="0" smtClean="0"/>
              <a:t>3)  When was the First Mass?</a:t>
            </a:r>
          </a:p>
          <a:p>
            <a:pPr lvl="2"/>
            <a:r>
              <a:rPr lang="en-US" dirty="0" smtClean="0"/>
              <a:t>The Last Supper)</a:t>
            </a:r>
          </a:p>
          <a:p>
            <a:pPr lvl="1"/>
            <a:r>
              <a:rPr lang="en-US" b="1" dirty="0" smtClean="0"/>
              <a:t>4)  What is in the Tabernacle?</a:t>
            </a:r>
          </a:p>
          <a:p>
            <a:pPr lvl="2"/>
            <a:r>
              <a:rPr lang="en-US" dirty="0" smtClean="0"/>
              <a:t>Jesus Christ, Body, Blood, Soul, and Divinity!</a:t>
            </a:r>
          </a:p>
          <a:p>
            <a:pPr lvl="1"/>
            <a:endParaRPr lang="en-US" dirty="0"/>
          </a:p>
        </p:txBody>
      </p:sp>
    </p:spTree>
    <p:extLst>
      <p:ext uri="{BB962C8B-B14F-4D97-AF65-F5344CB8AC3E}">
        <p14:creationId xmlns:p14="http://schemas.microsoft.com/office/powerpoint/2010/main" val="237953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1416</TotalTime>
  <Words>1460</Words>
  <Application>Microsoft Office PowerPoint</Application>
  <PresentationFormat>Widescreen</PresentationFormat>
  <Paragraphs>62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Ion</vt:lpstr>
      <vt:lpstr>Why Be Part of the Catholic Church?</vt:lpstr>
      <vt:lpstr>Top 10 Reasons to be a Catholic</vt:lpstr>
      <vt:lpstr>What is Catholic Apologetics?</vt:lpstr>
      <vt:lpstr>Are you saved?</vt:lpstr>
      <vt:lpstr>Some other common Questions</vt:lpstr>
      <vt:lpstr>Some other common Questions (cont.)</vt:lpstr>
      <vt:lpstr>Some other common Questions (cont.)</vt:lpstr>
      <vt:lpstr>Two Core differences between Catholics and Protestants</vt:lpstr>
      <vt:lpstr>In 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Be Part of the Catholic Church?</dc:title>
  <dc:creator>Microsoft account</dc:creator>
  <cp:lastModifiedBy>Microsoft account</cp:lastModifiedBy>
  <cp:revision>21</cp:revision>
  <dcterms:created xsi:type="dcterms:W3CDTF">2023-09-11T20:39:57Z</dcterms:created>
  <dcterms:modified xsi:type="dcterms:W3CDTF">2023-09-12T20:15:57Z</dcterms:modified>
</cp:coreProperties>
</file>