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58" r:id="rId5"/>
    <p:sldId id="269" r:id="rId6"/>
    <p:sldId id="259" r:id="rId7"/>
    <p:sldId id="270" r:id="rId8"/>
    <p:sldId id="260" r:id="rId9"/>
    <p:sldId id="271" r:id="rId10"/>
    <p:sldId id="261" r:id="rId11"/>
    <p:sldId id="262" r:id="rId12"/>
    <p:sldId id="263" r:id="rId13"/>
    <p:sldId id="264" r:id="rId14"/>
    <p:sldId id="265" r:id="rId15"/>
    <p:sldId id="266" r:id="rId16"/>
    <p:sldId id="26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08" y="7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a:t>Click to edit Master title style</a:t>
            </a:r>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0" name="Date Placeholder 9"/>
          <p:cNvSpPr>
            <a:spLocks noGrp="1"/>
          </p:cNvSpPr>
          <p:nvPr>
            <p:ph type="dt" sz="half" idx="10"/>
          </p:nvPr>
        </p:nvSpPr>
        <p:spPr>
          <a:xfrm>
            <a:off x="5562600" y="6509004"/>
            <a:ext cx="3002280" cy="274320"/>
          </a:xfrm>
        </p:spPr>
        <p:txBody>
          <a:bodyPr vert="horz" rtlCol="0"/>
          <a:lstStyle/>
          <a:p>
            <a:fld id="{FA24B305-3577-4FC4-9B84-7B22EAE1A17B}" type="datetimeFigureOut">
              <a:rPr lang="en-US" smtClean="0"/>
              <a:t>10/14/2022</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69255A5-D3F6-4ABC-8A4F-B80B3A69A6BC}" type="slidenum">
              <a:rPr lang="en-US" smtClean="0"/>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A24B305-3577-4FC4-9B84-7B22EAE1A17B}" type="datetimeFigureOut">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9255A5-D3F6-4ABC-8A4F-B80B3A69A6BC}" type="slidenum">
              <a:rPr lang="en-US" smtClean="0"/>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A24B305-3577-4FC4-9B84-7B22EAE1A17B}" type="datetimeFigureOut">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9255A5-D3F6-4ABC-8A4F-B80B3A69A6BC}" type="slidenum">
              <a:rPr lang="en-US" smtClean="0"/>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A24B305-3577-4FC4-9B84-7B22EAE1A17B}" type="datetimeFigureOut">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9255A5-D3F6-4ABC-8A4F-B80B3A69A6BC}" type="slidenum">
              <a:rPr lang="en-US" smtClean="0"/>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a:t>Click to edit Master title style</a:t>
            </a:r>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p>
            <a:fld id="{FA24B305-3577-4FC4-9B84-7B22EAE1A17B}" type="datetimeFigureOut">
              <a:rPr lang="en-US" smtClean="0"/>
              <a:t>10/14/2022</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69255A5-D3F6-4ABC-8A4F-B80B3A69A6BC}" type="slidenum">
              <a:rPr lang="en-US" smtClean="0"/>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A24B305-3577-4FC4-9B84-7B22EAE1A17B}" type="datetimeFigureOut">
              <a:rPr lang="en-US" smtClean="0"/>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p>
            <a:fld id="{769255A5-D3F6-4ABC-8A4F-B80B3A69A6BC}" type="slidenum">
              <a:rPr lang="en-US" smtClean="0"/>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A24B305-3577-4FC4-9B84-7B22EAE1A17B}" type="datetimeFigureOut">
              <a:rPr lang="en-US" smtClean="0"/>
              <a:t>10/14/2022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p>
            <a:fld id="{769255A5-D3F6-4ABC-8A4F-B80B3A69A6BC}" type="slidenum">
              <a:rPr lang="en-US" smtClean="0"/>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A24B305-3577-4FC4-9B84-7B22EAE1A17B}" type="datetimeFigureOut">
              <a:rPr lang="en-US" smtClean="0"/>
              <a:t>10/14/2022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9255A5-D3F6-4ABC-8A4F-B80B3A69A6BC}" type="slidenum">
              <a:rPr lang="en-US" smtClean="0"/>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24B305-3577-4FC4-9B84-7B22EAE1A17B}" type="datetimeFigureOut">
              <a:rPr lang="en-US" smtClean="0"/>
              <a:t>10/14/2022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9255A5-D3F6-4ABC-8A4F-B80B3A69A6BC}" type="slidenum">
              <a:rPr lang="en-US" smtClean="0"/>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a:t>Click to edit Master title style</a:t>
            </a:r>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p>
            <a:fld id="{FA24B305-3577-4FC4-9B84-7B22EAE1A17B}" type="datetimeFigureOut">
              <a:rPr lang="en-US" smtClean="0"/>
              <a:t>10/14/2022</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69255A5-D3F6-4ABC-8A4F-B80B3A69A6BC}" type="slidenum">
              <a:rPr lang="en-US" smtClean="0"/>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a:t>Click to edit Master title style</a:t>
            </a:r>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p>
            <a:fld id="{FA24B305-3577-4FC4-9B84-7B22EAE1A17B}" type="datetimeFigureOut">
              <a:rPr lang="en-US" smtClean="0"/>
              <a:t>10/14/2022</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69255A5-D3F6-4ABC-8A4F-B80B3A69A6BC}" type="slidenum">
              <a:rPr lang="en-US" smtClean="0"/>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FA24B305-3577-4FC4-9B84-7B22EAE1A17B}" type="datetimeFigureOut">
              <a:rPr lang="en-US" smtClean="0"/>
              <a:t>10/14/2022</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69255A5-D3F6-4ABC-8A4F-B80B3A69A6BC}" type="slidenum">
              <a:rPr lang="en-US" smtClean="0"/>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en-US"/>
              <a:t>Click to edit Master title style</a:t>
            </a:r>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dissolve/>
  </p:transition>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biblegateway.com/passage/?search=2%20Thessalonians%202%3A15&amp;version=KJV;NI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Sacred Tradition</a:t>
            </a:r>
            <a:br>
              <a:rPr lang="en-US" dirty="0"/>
            </a:br>
            <a:r>
              <a:rPr lang="en-US" dirty="0" err="1"/>
              <a:t>Tradición</a:t>
            </a:r>
            <a:r>
              <a:rPr lang="en-US" dirty="0"/>
              <a:t> sagrada</a:t>
            </a:r>
          </a:p>
        </p:txBody>
      </p:sp>
      <p:sp>
        <p:nvSpPr>
          <p:cNvPr id="3" name="Subtitle 2"/>
          <p:cNvSpPr>
            <a:spLocks noGrp="1"/>
          </p:cNvSpPr>
          <p:nvPr>
            <p:ph type="subTitle" idx="1"/>
          </p:nvPr>
        </p:nvSpPr>
        <p:spPr/>
        <p:txBody>
          <a:bodyPr>
            <a:normAutofit fontScale="92500" lnSpcReduction="10000"/>
          </a:bodyPr>
          <a:lstStyle/>
          <a:p>
            <a:r>
              <a:rPr lang="en-US" i="1" dirty="0"/>
              <a:t>Tradition is Democracy for the Dead – G.K. Chesterton</a:t>
            </a:r>
          </a:p>
          <a:p>
            <a:r>
              <a:rPr lang="es-ES" i="1" dirty="0"/>
              <a:t>La tradición es la democracia para los muertos - G.K. Chesterton</a:t>
            </a:r>
            <a:endParaRPr lang="en-US" i="1" dirty="0"/>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Revelation and Tradition</a:t>
            </a:r>
          </a:p>
        </p:txBody>
      </p:sp>
      <p:sp>
        <p:nvSpPr>
          <p:cNvPr id="3" name="Content Placeholder 2"/>
          <p:cNvSpPr>
            <a:spLocks noGrp="1"/>
          </p:cNvSpPr>
          <p:nvPr>
            <p:ph idx="1"/>
          </p:nvPr>
        </p:nvSpPr>
        <p:spPr/>
        <p:txBody>
          <a:bodyPr/>
          <a:lstStyle/>
          <a:p>
            <a:r>
              <a:rPr lang="en-US" dirty="0"/>
              <a:t>Recall that God’s Revelation comes to the Church through both the Sacred Scriptures and Sacred Tradition (codified in the statements of Church Councils and the writings of the early Church, known as the “Fathers of the Church”.</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Bible and Tradition</a:t>
            </a:r>
          </a:p>
        </p:txBody>
      </p:sp>
      <p:sp>
        <p:nvSpPr>
          <p:cNvPr id="3" name="Content Placeholder 2"/>
          <p:cNvSpPr>
            <a:spLocks noGrp="1"/>
          </p:cNvSpPr>
          <p:nvPr>
            <p:ph idx="1"/>
          </p:nvPr>
        </p:nvSpPr>
        <p:spPr/>
        <p:txBody>
          <a:bodyPr>
            <a:normAutofit fontScale="92500"/>
          </a:bodyPr>
          <a:lstStyle/>
          <a:p>
            <a:r>
              <a:rPr lang="en-US" dirty="0"/>
              <a:t>A comparison</a:t>
            </a:r>
          </a:p>
          <a:p>
            <a:pPr lvl="1"/>
            <a:r>
              <a:rPr lang="en-US" baseline="30000" dirty="0" err="1"/>
              <a:t>KingJ</a:t>
            </a:r>
            <a:r>
              <a:rPr lang="en-US" baseline="30000" dirty="0"/>
              <a:t> </a:t>
            </a:r>
            <a:r>
              <a:rPr lang="en-US" baseline="30000" dirty="0" err="1"/>
              <a:t>ames</a:t>
            </a:r>
            <a:r>
              <a:rPr lang="en-US" dirty="0"/>
              <a:t> :</a:t>
            </a:r>
            <a:r>
              <a:rPr lang="en-US" baseline="30000" dirty="0"/>
              <a:t>5 </a:t>
            </a:r>
            <a:r>
              <a:rPr lang="en-US" dirty="0"/>
              <a:t>Therefore, brethren, stand fast, and hold the traditions which ye have been taught, whether by word, or our epistle.</a:t>
            </a:r>
          </a:p>
          <a:p>
            <a:pPr lvl="1"/>
            <a:r>
              <a:rPr lang="en-US" dirty="0"/>
              <a:t>New Revised Version: </a:t>
            </a:r>
            <a:r>
              <a:rPr lang="en-US" baseline="30000" dirty="0"/>
              <a:t>15 </a:t>
            </a:r>
            <a:r>
              <a:rPr lang="en-US" dirty="0"/>
              <a:t>So then, brothers and sisters, stand firm and hold fast to the teachings</a:t>
            </a:r>
            <a:r>
              <a:rPr lang="en-US" baseline="30000" dirty="0"/>
              <a:t>[</a:t>
            </a:r>
            <a:r>
              <a:rPr lang="en-US" baseline="30000" dirty="0">
                <a:hlinkClick r:id="rId2" tooltip="See footnote a"/>
              </a:rPr>
              <a:t>a</a:t>
            </a:r>
            <a:r>
              <a:rPr lang="en-US" baseline="30000" dirty="0"/>
              <a:t>]</a:t>
            </a:r>
            <a:r>
              <a:rPr lang="en-US" dirty="0"/>
              <a:t> we passed on to you, whether by word of mouth or by letter.</a:t>
            </a:r>
          </a:p>
          <a:p>
            <a:pPr lvl="1"/>
            <a:r>
              <a:rPr lang="en-US" dirty="0"/>
              <a:t>New American Bible: Therefore, brothers, stand firm and hold fast to the traditions that you were taught, either by an oral statement or by a letter of ours.</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365"/>
            <a:ext cx="8230235" cy="1143635"/>
          </a:xfrm>
        </p:spPr>
        <p:txBody>
          <a:bodyPr>
            <a:normAutofit fontScale="90000"/>
          </a:bodyPr>
          <a:lstStyle/>
          <a:p>
            <a:r>
              <a:rPr lang="en-US" dirty="0"/>
              <a:t>The Church Councils  </a:t>
            </a:r>
            <a:br>
              <a:rPr lang="en-US" dirty="0"/>
            </a:br>
            <a:r>
              <a:rPr lang="en-US" dirty="0"/>
              <a:t>accepted in the East and West</a:t>
            </a:r>
          </a:p>
        </p:txBody>
      </p:sp>
      <p:sp>
        <p:nvSpPr>
          <p:cNvPr id="6" name="Content Placeholder 5"/>
          <p:cNvSpPr>
            <a:spLocks noGrp="1"/>
          </p:cNvSpPr>
          <p:nvPr>
            <p:ph sz="half" idx="1"/>
          </p:nvPr>
        </p:nvSpPr>
        <p:spPr>
          <a:xfrm>
            <a:off x="457200" y="1645920"/>
            <a:ext cx="4039235" cy="4526915"/>
          </a:xfrm>
        </p:spPr>
        <p:txBody>
          <a:bodyPr/>
          <a:lstStyle/>
          <a:p>
            <a:r>
              <a:rPr lang="en-US" dirty="0"/>
              <a:t>Jerusalem ~ 60 AD</a:t>
            </a:r>
          </a:p>
          <a:p>
            <a:pPr lvl="1"/>
            <a:r>
              <a:rPr lang="en-US" dirty="0"/>
              <a:t>See Acts and Galatians</a:t>
            </a:r>
          </a:p>
          <a:p>
            <a:r>
              <a:rPr lang="en-US" dirty="0"/>
              <a:t>Nicea 325 AD</a:t>
            </a:r>
          </a:p>
          <a:p>
            <a:pPr lvl="1"/>
            <a:r>
              <a:rPr lang="en-US" i="1" dirty="0" err="1"/>
              <a:t>homoousious</a:t>
            </a:r>
            <a:endParaRPr lang="en-US" i="1" dirty="0"/>
          </a:p>
          <a:p>
            <a:r>
              <a:rPr lang="en-US" dirty="0"/>
              <a:t>Constantinople Iu381</a:t>
            </a:r>
          </a:p>
          <a:p>
            <a:pPr lvl="1"/>
            <a:r>
              <a:rPr lang="en-US" dirty="0"/>
              <a:t>Holy Spirit is 3</a:t>
            </a:r>
            <a:r>
              <a:rPr lang="en-US" baseline="30000" dirty="0"/>
              <a:t>rd</a:t>
            </a:r>
            <a:r>
              <a:rPr lang="en-US" dirty="0"/>
              <a:t> person</a:t>
            </a:r>
          </a:p>
          <a:p>
            <a:r>
              <a:rPr lang="en-US" dirty="0"/>
              <a:t>Ephesus 431 AD</a:t>
            </a:r>
          </a:p>
          <a:p>
            <a:pPr lvl="1">
              <a:buNone/>
            </a:pPr>
            <a:r>
              <a:rPr lang="en-US" dirty="0" err="1"/>
              <a:t>Theotokos</a:t>
            </a:r>
            <a:endParaRPr lang="en-US" dirty="0"/>
          </a:p>
          <a:p>
            <a:r>
              <a:rPr lang="en-US" dirty="0"/>
              <a:t>Chalcedon 451</a:t>
            </a:r>
          </a:p>
          <a:p>
            <a:pPr lvl="1"/>
            <a:r>
              <a:rPr lang="en-US" dirty="0"/>
              <a:t>Divine/Human natures</a:t>
            </a:r>
          </a:p>
          <a:p>
            <a:endParaRPr lang="en-US" dirty="0"/>
          </a:p>
        </p:txBody>
      </p:sp>
      <p:sp>
        <p:nvSpPr>
          <p:cNvPr id="7" name="Content Placeholder 6"/>
          <p:cNvSpPr>
            <a:spLocks noGrp="1"/>
          </p:cNvSpPr>
          <p:nvPr>
            <p:ph sz="half" idx="2"/>
          </p:nvPr>
        </p:nvSpPr>
        <p:spPr>
          <a:xfrm>
            <a:off x="4648200" y="1645920"/>
            <a:ext cx="4039235" cy="4526915"/>
          </a:xfrm>
        </p:spPr>
        <p:txBody>
          <a:bodyPr wrap="square" lIns="91440" tIns="45720" rIns="91440" bIns="45720" anchor="t">
            <a:normAutofit/>
          </a:bodyPr>
          <a:lstStyle/>
          <a:p>
            <a:pPr marL="292100" lvl="0" indent="-292100" algn="l" defTabSz="914400" latinLnBrk="0">
              <a:lnSpc>
                <a:spcPct val="102000"/>
              </a:lnSpc>
              <a:spcBef>
                <a:spcPts val="0"/>
              </a:spcBef>
              <a:spcAft>
                <a:spcPts val="0"/>
              </a:spcAft>
              <a:buClr>
                <a:srgbClr val="72A376"/>
              </a:buClr>
              <a:buFont typeface="Wingdings 2"/>
              <a:buChar char=""/>
            </a:pPr>
            <a:r>
              <a:rPr lang="en-US" altLang="ko-KR" sz="2800" dirty="0">
                <a:solidFill>
                  <a:srgbClr val="FFFFFF"/>
                </a:solidFill>
                <a:latin typeface="Rockwell" charset="0"/>
              </a:rPr>
              <a:t>Contantinople II 553</a:t>
            </a:r>
            <a:endParaRPr lang="ko-KR" altLang="en-US" sz="2800" dirty="0"/>
          </a:p>
          <a:p>
            <a:pPr marL="640080" lvl="0" indent="-228600" algn="l" defTabSz="914400" latinLnBrk="0">
              <a:lnSpc>
                <a:spcPct val="102000"/>
              </a:lnSpc>
              <a:spcBef>
                <a:spcPts val="400"/>
              </a:spcBef>
              <a:spcAft>
                <a:spcPts val="0"/>
              </a:spcAft>
              <a:buClr>
                <a:srgbClr val="B0CCB0"/>
              </a:buClr>
              <a:buFont typeface="Times New Roman"/>
              <a:buChar char="•"/>
            </a:pPr>
            <a:r>
              <a:rPr lang="en-US" altLang="ko-KR" sz="2400" dirty="0">
                <a:solidFill>
                  <a:srgbClr val="FFFFFF"/>
                </a:solidFill>
                <a:latin typeface="Rockwell" charset="0"/>
              </a:rPr>
              <a:t>Confirmed 4 councils</a:t>
            </a:r>
            <a:endParaRPr lang="ko-KR" altLang="en-US" sz="2400" dirty="0"/>
          </a:p>
          <a:p>
            <a:pPr marL="292100" lvl="0" indent="-292100" algn="l" defTabSz="914400" latinLnBrk="0">
              <a:lnSpc>
                <a:spcPct val="102000"/>
              </a:lnSpc>
              <a:spcBef>
                <a:spcPts val="0"/>
              </a:spcBef>
              <a:spcAft>
                <a:spcPts val="0"/>
              </a:spcAft>
              <a:buClr>
                <a:srgbClr val="72A376"/>
              </a:buClr>
              <a:buFont typeface="Wingdings 2"/>
              <a:buChar char=""/>
            </a:pPr>
            <a:r>
              <a:rPr lang="en-US" altLang="ko-KR" sz="2800" dirty="0">
                <a:solidFill>
                  <a:srgbClr val="FFFFFF"/>
                </a:solidFill>
                <a:latin typeface="Rockwell" charset="0"/>
              </a:rPr>
              <a:t>Constantinople III 680</a:t>
            </a:r>
            <a:endParaRPr lang="ko-KR" altLang="en-US" sz="2800" dirty="0"/>
          </a:p>
          <a:p>
            <a:pPr marL="640080" lvl="0" indent="-228600" algn="l" defTabSz="914400" latinLnBrk="0">
              <a:lnSpc>
                <a:spcPct val="102000"/>
              </a:lnSpc>
              <a:spcBef>
                <a:spcPts val="400"/>
              </a:spcBef>
              <a:spcAft>
                <a:spcPts val="0"/>
              </a:spcAft>
              <a:buClr>
                <a:srgbClr val="B0CCB0"/>
              </a:buClr>
              <a:buFont typeface="Times New Roman"/>
              <a:buChar char="•"/>
            </a:pPr>
            <a:r>
              <a:rPr lang="en-US" altLang="ko-KR" sz="2400" dirty="0">
                <a:solidFill>
                  <a:srgbClr val="FFFFFF"/>
                </a:solidFill>
                <a:latin typeface="Rockwell" charset="0"/>
              </a:rPr>
              <a:t>Two wills of Christ</a:t>
            </a:r>
            <a:endParaRPr lang="ko-KR" altLang="en-US" sz="2400" dirty="0"/>
          </a:p>
          <a:p>
            <a:pPr marL="292100" lvl="0" indent="-292100" algn="l" defTabSz="914400" latinLnBrk="0">
              <a:lnSpc>
                <a:spcPct val="102000"/>
              </a:lnSpc>
              <a:spcBef>
                <a:spcPts val="0"/>
              </a:spcBef>
              <a:spcAft>
                <a:spcPts val="0"/>
              </a:spcAft>
              <a:buClr>
                <a:srgbClr val="72A376"/>
              </a:buClr>
              <a:buFont typeface="Wingdings 2"/>
              <a:buChar char=""/>
            </a:pPr>
            <a:r>
              <a:rPr lang="en-US" altLang="ko-KR" sz="2800" dirty="0">
                <a:solidFill>
                  <a:srgbClr val="FFFFFF"/>
                </a:solidFill>
                <a:latin typeface="Rockwell" charset="0"/>
              </a:rPr>
              <a:t>Nicea II - 787 AD</a:t>
            </a:r>
            <a:endParaRPr lang="ko-KR" altLang="en-US" sz="2800" dirty="0"/>
          </a:p>
          <a:p>
            <a:pPr marL="640080" lvl="0" indent="-228600" algn="l" defTabSz="914400" latinLnBrk="0">
              <a:lnSpc>
                <a:spcPct val="102000"/>
              </a:lnSpc>
              <a:spcBef>
                <a:spcPts val="400"/>
              </a:spcBef>
              <a:spcAft>
                <a:spcPts val="0"/>
              </a:spcAft>
              <a:buClr>
                <a:srgbClr val="B0CCB0"/>
              </a:buClr>
              <a:buFont typeface="Times New Roman"/>
              <a:buChar char="•"/>
            </a:pPr>
            <a:r>
              <a:rPr lang="en-US" altLang="ko-KR" sz="2400" dirty="0">
                <a:solidFill>
                  <a:srgbClr val="FFFFFF"/>
                </a:solidFill>
                <a:latin typeface="Rockwell" charset="0"/>
              </a:rPr>
              <a:t>Iconoclasts</a:t>
            </a:r>
            <a:endParaRPr lang="ko-KR" altLang="en-US" sz="2400" dirty="0"/>
          </a:p>
          <a:p>
            <a:pPr marL="292100" lvl="0" indent="-292100" algn="l" defTabSz="914400" latinLnBrk="0">
              <a:lnSpc>
                <a:spcPct val="102000"/>
              </a:lnSpc>
              <a:spcBef>
                <a:spcPts val="0"/>
              </a:spcBef>
              <a:spcAft>
                <a:spcPts val="0"/>
              </a:spcAft>
              <a:buClr>
                <a:srgbClr val="72A376"/>
              </a:buClr>
              <a:buFont typeface="Wingdings 2"/>
              <a:buChar char=""/>
            </a:pPr>
            <a:r>
              <a:rPr lang="en-US" altLang="ko-KR" sz="2800" dirty="0">
                <a:solidFill>
                  <a:srgbClr val="FFFFFF"/>
                </a:solidFill>
                <a:latin typeface="Rockwell" charset="0"/>
              </a:rPr>
              <a:t>Constaninople IV 869</a:t>
            </a:r>
            <a:endParaRPr lang="ko-KR" altLang="en-US" sz="2800" dirty="0"/>
          </a:p>
          <a:p>
            <a:pPr marL="640080" lvl="0" indent="-228600" algn="l" defTabSz="914400" latinLnBrk="0">
              <a:lnSpc>
                <a:spcPct val="102000"/>
              </a:lnSpc>
              <a:spcBef>
                <a:spcPts val="400"/>
              </a:spcBef>
              <a:spcAft>
                <a:spcPts val="0"/>
              </a:spcAft>
              <a:buClr>
                <a:srgbClr val="B0CCB0"/>
              </a:buClr>
              <a:buFont typeface="Times New Roman"/>
              <a:buChar char="•"/>
            </a:pPr>
            <a:r>
              <a:rPr lang="en-US" altLang="ko-KR" sz="2400" dirty="0">
                <a:solidFill>
                  <a:srgbClr val="FFFFFF"/>
                </a:solidFill>
                <a:latin typeface="Rockwell" charset="0"/>
              </a:rPr>
              <a:t>Condemned irregular council</a:t>
            </a:r>
            <a:endParaRPr lang="ko-KR" altLang="en-US" sz="2400" dirty="0"/>
          </a:p>
          <a:p>
            <a:pPr marL="292100" indent="-292100" algn="l" defTabSz="914400" latinLnBrk="0">
              <a:lnSpc>
                <a:spcPct val="102000"/>
              </a:lnSpc>
              <a:spcBef>
                <a:spcPts val="0"/>
              </a:spcBef>
              <a:spcAft>
                <a:spcPts val="0"/>
              </a:spcAft>
              <a:buFontTx/>
              <a:buNone/>
            </a:pPr>
            <a:endParaRPr lang="ko-KR" altLang="en-US" sz="2800"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Church Councils - West</a:t>
            </a:r>
          </a:p>
        </p:txBody>
      </p:sp>
      <p:sp>
        <p:nvSpPr>
          <p:cNvPr id="3" name="Content Placeholder 2"/>
          <p:cNvSpPr>
            <a:spLocks noGrp="1"/>
          </p:cNvSpPr>
          <p:nvPr>
            <p:ph sz="half" idx="1"/>
          </p:nvPr>
        </p:nvSpPr>
        <p:spPr/>
        <p:txBody>
          <a:bodyPr>
            <a:normAutofit lnSpcReduction="10000"/>
          </a:bodyPr>
          <a:lstStyle/>
          <a:p>
            <a:r>
              <a:rPr lang="en-US" dirty="0"/>
              <a:t>Lateran I – 1123</a:t>
            </a:r>
          </a:p>
          <a:p>
            <a:pPr lvl="1"/>
            <a:r>
              <a:rPr lang="en-US" dirty="0"/>
              <a:t>Investiture controversy</a:t>
            </a:r>
          </a:p>
          <a:p>
            <a:r>
              <a:rPr lang="en-US" dirty="0"/>
              <a:t>Lateran II – 1139</a:t>
            </a:r>
          </a:p>
          <a:p>
            <a:pPr lvl="1"/>
            <a:r>
              <a:rPr lang="en-US" dirty="0"/>
              <a:t>Correcting errors </a:t>
            </a:r>
          </a:p>
          <a:p>
            <a:r>
              <a:rPr lang="en-US" dirty="0"/>
              <a:t>Lateran III - 1179</a:t>
            </a:r>
          </a:p>
          <a:p>
            <a:pPr lvl="1"/>
            <a:r>
              <a:rPr lang="en-US" dirty="0" err="1"/>
              <a:t>Albigenses</a:t>
            </a:r>
            <a:r>
              <a:rPr lang="en-US" dirty="0"/>
              <a:t> and </a:t>
            </a:r>
            <a:r>
              <a:rPr lang="en-US" dirty="0" err="1"/>
              <a:t>Waldenses</a:t>
            </a:r>
            <a:endParaRPr lang="en-US" dirty="0"/>
          </a:p>
          <a:p>
            <a:r>
              <a:rPr lang="en-US" dirty="0"/>
              <a:t>Lateran IV -1215</a:t>
            </a:r>
          </a:p>
          <a:p>
            <a:pPr lvl="1"/>
            <a:r>
              <a:rPr lang="en-US" dirty="0"/>
              <a:t>Marks high point in Middle ages</a:t>
            </a:r>
          </a:p>
        </p:txBody>
      </p:sp>
      <p:sp>
        <p:nvSpPr>
          <p:cNvPr id="4" name="Content Placeholder 3"/>
          <p:cNvSpPr>
            <a:spLocks noGrp="1"/>
          </p:cNvSpPr>
          <p:nvPr>
            <p:ph sz="half" idx="2"/>
          </p:nvPr>
        </p:nvSpPr>
        <p:spPr/>
        <p:txBody>
          <a:bodyPr>
            <a:normAutofit lnSpcReduction="10000"/>
          </a:bodyPr>
          <a:lstStyle/>
          <a:p>
            <a:r>
              <a:rPr lang="en-US" dirty="0"/>
              <a:t>Lyon I – 1245</a:t>
            </a:r>
          </a:p>
          <a:p>
            <a:pPr lvl="1"/>
            <a:r>
              <a:rPr lang="en-US" dirty="0"/>
              <a:t>Deposed Frederick II and called for Crusade</a:t>
            </a:r>
          </a:p>
          <a:p>
            <a:r>
              <a:rPr lang="en-US" dirty="0"/>
              <a:t>Lyon II – 1274</a:t>
            </a:r>
          </a:p>
          <a:p>
            <a:pPr lvl="1"/>
            <a:r>
              <a:rPr lang="en-US" dirty="0"/>
              <a:t>Papal elections, briefly united East &amp; West</a:t>
            </a:r>
          </a:p>
          <a:p>
            <a:r>
              <a:rPr lang="en-US" dirty="0"/>
              <a:t>Vienne  1311-1313</a:t>
            </a:r>
          </a:p>
          <a:p>
            <a:pPr lvl="1"/>
            <a:r>
              <a:rPr lang="en-US" dirty="0"/>
              <a:t>Avignon – Knights Templar</a:t>
            </a:r>
          </a:p>
          <a:p>
            <a:r>
              <a:rPr lang="en-US" dirty="0"/>
              <a:t>Constance 1414-1418</a:t>
            </a:r>
          </a:p>
          <a:p>
            <a:pPr lvl="1"/>
            <a:r>
              <a:rPr lang="en-US" dirty="0"/>
              <a:t>Great Schism</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Church Councils West (cont)</a:t>
            </a:r>
          </a:p>
        </p:txBody>
      </p:sp>
      <p:sp>
        <p:nvSpPr>
          <p:cNvPr id="3" name="Content Placeholder 2"/>
          <p:cNvSpPr>
            <a:spLocks noGrp="1"/>
          </p:cNvSpPr>
          <p:nvPr>
            <p:ph sz="half" idx="1"/>
          </p:nvPr>
        </p:nvSpPr>
        <p:spPr/>
        <p:txBody>
          <a:bodyPr/>
          <a:lstStyle/>
          <a:p>
            <a:r>
              <a:rPr lang="en-US" dirty="0"/>
              <a:t>Basle-Ferrara-</a:t>
            </a:r>
            <a:r>
              <a:rPr lang="en-US" dirty="0" err="1"/>
              <a:t>Florance</a:t>
            </a:r>
            <a:r>
              <a:rPr lang="en-US" dirty="0"/>
              <a:t> 1431-1439</a:t>
            </a:r>
          </a:p>
          <a:p>
            <a:pPr lvl="1"/>
            <a:r>
              <a:rPr lang="en-US" dirty="0"/>
              <a:t>Governance</a:t>
            </a:r>
          </a:p>
          <a:p>
            <a:r>
              <a:rPr lang="en-US" dirty="0"/>
              <a:t>Lateran V 1512-1517</a:t>
            </a:r>
          </a:p>
          <a:p>
            <a:pPr lvl="1"/>
            <a:r>
              <a:rPr lang="en-US" dirty="0"/>
              <a:t>Dealing with turmoil in Germany – Luther</a:t>
            </a:r>
          </a:p>
          <a:p>
            <a:r>
              <a:rPr lang="en-US" dirty="0"/>
              <a:t>Trent 1545-1563</a:t>
            </a:r>
          </a:p>
          <a:p>
            <a:pPr lvl="1"/>
            <a:r>
              <a:rPr lang="en-US" dirty="0"/>
              <a:t>Dealing with the Reformation – From it came the Catechism of the Council of Trent</a:t>
            </a:r>
          </a:p>
          <a:p>
            <a:pPr lvl="1"/>
            <a:endParaRPr lang="en-US" dirty="0"/>
          </a:p>
        </p:txBody>
      </p:sp>
      <p:sp>
        <p:nvSpPr>
          <p:cNvPr id="4" name="Content Placeholder 3"/>
          <p:cNvSpPr>
            <a:spLocks noGrp="1"/>
          </p:cNvSpPr>
          <p:nvPr>
            <p:ph sz="half" idx="2"/>
          </p:nvPr>
        </p:nvSpPr>
        <p:spPr/>
        <p:txBody>
          <a:bodyPr/>
          <a:lstStyle/>
          <a:p>
            <a:r>
              <a:rPr lang="en-US" dirty="0"/>
              <a:t>Vatican I 1869-1870</a:t>
            </a:r>
          </a:p>
          <a:p>
            <a:pPr lvl="1"/>
            <a:r>
              <a:rPr lang="en-US" dirty="0"/>
              <a:t>Papal Infallibility </a:t>
            </a:r>
          </a:p>
          <a:p>
            <a:r>
              <a:rPr lang="en-US" dirty="0"/>
              <a:t>Vatican II </a:t>
            </a:r>
          </a:p>
          <a:p>
            <a:pPr lvl="1"/>
            <a:r>
              <a:rPr lang="en-US" dirty="0"/>
              <a:t>Pastoral Council – published several “Dogmatic Constitutions and proclaimed Church’s “self-understanding”</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Levels of Church Teaching</a:t>
            </a:r>
          </a:p>
        </p:txBody>
      </p:sp>
      <p:sp>
        <p:nvSpPr>
          <p:cNvPr id="6" name="Content Placeholder 5"/>
          <p:cNvSpPr>
            <a:spLocks noGrp="1"/>
          </p:cNvSpPr>
          <p:nvPr>
            <p:ph idx="1"/>
          </p:nvPr>
        </p:nvSpPr>
        <p:spPr/>
        <p:txBody>
          <a:bodyPr>
            <a:normAutofit fontScale="85000" lnSpcReduction="20000"/>
          </a:bodyPr>
          <a:lstStyle/>
          <a:p>
            <a:r>
              <a:rPr lang="en-US" dirty="0"/>
              <a:t>Councilor Teaching (Apostolic Constitutions</a:t>
            </a:r>
          </a:p>
          <a:p>
            <a:r>
              <a:rPr lang="en-US" dirty="0"/>
              <a:t>Apostolic Exhortations</a:t>
            </a:r>
          </a:p>
          <a:p>
            <a:r>
              <a:rPr lang="en-US" dirty="0"/>
              <a:t>Declarations</a:t>
            </a:r>
          </a:p>
          <a:p>
            <a:r>
              <a:rPr lang="en-US" dirty="0"/>
              <a:t>Decrees (</a:t>
            </a:r>
            <a:r>
              <a:rPr lang="en-US" dirty="0" err="1"/>
              <a:t>Decretum</a:t>
            </a:r>
            <a:r>
              <a:rPr lang="en-US" dirty="0"/>
              <a:t>)</a:t>
            </a:r>
          </a:p>
          <a:p>
            <a:r>
              <a:rPr lang="en-US" dirty="0"/>
              <a:t>Papal Encyclicals</a:t>
            </a:r>
          </a:p>
          <a:p>
            <a:r>
              <a:rPr lang="en-US" dirty="0"/>
              <a:t>Instructions issued by congregations</a:t>
            </a:r>
          </a:p>
          <a:p>
            <a:r>
              <a:rPr lang="en-US" dirty="0"/>
              <a:t>Institutes (</a:t>
            </a:r>
            <a:r>
              <a:rPr lang="en-US" dirty="0" err="1"/>
              <a:t>Instiutio</a:t>
            </a:r>
            <a:r>
              <a:rPr lang="en-US" dirty="0"/>
              <a:t>) </a:t>
            </a:r>
          </a:p>
          <a:p>
            <a:r>
              <a:rPr lang="en-US" dirty="0"/>
              <a:t>Moto </a:t>
            </a:r>
            <a:r>
              <a:rPr lang="en-US" dirty="0" err="1"/>
              <a:t>Propio</a:t>
            </a:r>
            <a:endParaRPr lang="en-US" dirty="0"/>
          </a:p>
          <a:p>
            <a:r>
              <a:rPr lang="en-US" dirty="0" err="1"/>
              <a:t>Dubia</a:t>
            </a:r>
            <a:r>
              <a:rPr lang="en-US" dirty="0"/>
              <a:t> (Doubts or questions)</a:t>
            </a:r>
          </a:p>
          <a:p>
            <a:r>
              <a:rPr lang="en-US" dirty="0"/>
              <a:t>Pastoral Letters (issued by bishop conference.</a:t>
            </a:r>
          </a:p>
          <a:p>
            <a:r>
              <a:rPr lang="en-US" dirty="0"/>
              <a:t>Local bishops issue letters binding on their diocese</a:t>
            </a:r>
          </a:p>
          <a:p>
            <a:r>
              <a:rPr lang="en-US" dirty="0"/>
              <a:t>Guidelines issued by committees or sub-committees of the National Conference of Bishops</a:t>
            </a:r>
          </a:p>
          <a:p>
            <a:pPr>
              <a:buNone/>
            </a:pPr>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p:txBody>
          <a:bodyPr/>
          <a:lstStyle/>
          <a:p>
            <a:r>
              <a:rPr lang="en-US" dirty="0"/>
              <a:t>We are not alone, we strive to interpret the Scriptures in the context of 2000 years of lived tradition.</a:t>
            </a:r>
          </a:p>
          <a:p>
            <a:r>
              <a:rPr lang="en-US" dirty="0"/>
              <a:t>Our faith never contradicts the Sacred Scriptures, but certainly give more specifics than the Sacred Scriptures can provide.</a:t>
            </a:r>
          </a:p>
          <a:p>
            <a:r>
              <a:rPr lang="en-US" dirty="0"/>
              <a:t>The Church guides the human family and God’s gift to the </a:t>
            </a:r>
            <a:r>
              <a:rPr lang="en-US"/>
              <a:t>human family.</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Big T and Little t - </a:t>
            </a:r>
            <a:r>
              <a:rPr lang="es-ES" sz="3600" dirty="0"/>
              <a:t>La Gran T y la Pequeña t</a:t>
            </a:r>
            <a:endParaRPr lang="en-US" sz="3600" dirty="0"/>
          </a:p>
        </p:txBody>
      </p:sp>
      <p:sp>
        <p:nvSpPr>
          <p:cNvPr id="3" name="Content Placeholder 2"/>
          <p:cNvSpPr>
            <a:spLocks noGrp="1"/>
          </p:cNvSpPr>
          <p:nvPr>
            <p:ph idx="1"/>
          </p:nvPr>
        </p:nvSpPr>
        <p:spPr/>
        <p:txBody>
          <a:bodyPr/>
          <a:lstStyle/>
          <a:p>
            <a:r>
              <a:rPr lang="en-US" dirty="0"/>
              <a:t>Big T refers to tradition that is taken to be not open to reform, it cannot change.  It is part of the deposit of faith, also sometimes called “dogma”.</a:t>
            </a:r>
          </a:p>
          <a:p>
            <a:r>
              <a:rPr lang="en-US" dirty="0"/>
              <a:t>Little t refers to practices that can change.</a:t>
            </a:r>
          </a:p>
          <a:p>
            <a:pPr lvl="1"/>
            <a:r>
              <a:rPr lang="en-US" dirty="0"/>
              <a:t>For many years the mass was offered in Latin throughout the world.</a:t>
            </a:r>
          </a:p>
          <a:p>
            <a:pPr lvl="1"/>
            <a:r>
              <a:rPr lang="en-US" dirty="0"/>
              <a:t>The Second Vatican Council opened the door for mass in the vernacular, or local languages.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91964-7E9D-9D2E-3838-24A5214476E1}"/>
              </a:ext>
            </a:extLst>
          </p:cNvPr>
          <p:cNvSpPr>
            <a:spLocks noGrp="1"/>
          </p:cNvSpPr>
          <p:nvPr>
            <p:ph type="title"/>
          </p:nvPr>
        </p:nvSpPr>
        <p:spPr/>
        <p:txBody>
          <a:bodyPr/>
          <a:lstStyle/>
          <a:p>
            <a:r>
              <a:rPr lang="es-ES" dirty="0"/>
              <a:t>La Gran T y la Pequeña t</a:t>
            </a:r>
            <a:endParaRPr lang="en-US" dirty="0"/>
          </a:p>
        </p:txBody>
      </p:sp>
      <p:sp>
        <p:nvSpPr>
          <p:cNvPr id="3" name="Content Placeholder 2">
            <a:extLst>
              <a:ext uri="{FF2B5EF4-FFF2-40B4-BE49-F238E27FC236}">
                <a16:creationId xmlns:a16="http://schemas.microsoft.com/office/drawing/2014/main" id="{AD36AD51-CD32-54AF-6E40-33D00A210345}"/>
              </a:ext>
            </a:extLst>
          </p:cNvPr>
          <p:cNvSpPr>
            <a:spLocks noGrp="1"/>
          </p:cNvSpPr>
          <p:nvPr>
            <p:ph idx="1"/>
          </p:nvPr>
        </p:nvSpPr>
        <p:spPr/>
        <p:txBody>
          <a:bodyPr>
            <a:normAutofit fontScale="92500" lnSpcReduction="20000"/>
          </a:bodyPr>
          <a:lstStyle/>
          <a:p>
            <a:r>
              <a:rPr lang="es-ES" dirty="0"/>
              <a:t>La Gran T se refiere a la tradición que se considera que no está abierta a la reforma, que no puede cambiar.  Forma parte del depósito de la fe, también llamado a veces "dogma".</a:t>
            </a:r>
          </a:p>
          <a:p>
            <a:r>
              <a:rPr lang="es-ES" dirty="0"/>
              <a:t>La T pequeña se refiere a las prácticas que pueden cambiar.</a:t>
            </a:r>
          </a:p>
          <a:p>
            <a:r>
              <a:rPr lang="es-ES" dirty="0"/>
              <a:t>Durante muchos años la misa se ofreció en latín en todo el mundo.</a:t>
            </a:r>
          </a:p>
          <a:p>
            <a:r>
              <a:rPr lang="es-ES" dirty="0"/>
              <a:t>El Concilio Vaticano II abrió la puerta a la misa en la lengua vernácula o local. </a:t>
            </a:r>
            <a:endParaRPr lang="en-US" dirty="0"/>
          </a:p>
        </p:txBody>
      </p:sp>
    </p:spTree>
    <p:extLst>
      <p:ext uri="{BB962C8B-B14F-4D97-AF65-F5344CB8AC3E}">
        <p14:creationId xmlns:p14="http://schemas.microsoft.com/office/powerpoint/2010/main" val="1194871510"/>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Tradition – Its Origins</a:t>
            </a:r>
          </a:p>
        </p:txBody>
      </p:sp>
      <p:sp>
        <p:nvSpPr>
          <p:cNvPr id="3" name="Content Placeholder 2"/>
          <p:cNvSpPr>
            <a:spLocks noGrp="1"/>
          </p:cNvSpPr>
          <p:nvPr>
            <p:ph idx="1"/>
          </p:nvPr>
        </p:nvSpPr>
        <p:spPr/>
        <p:txBody>
          <a:bodyPr>
            <a:normAutofit lnSpcReduction="10000"/>
          </a:bodyPr>
          <a:lstStyle/>
          <a:p>
            <a:r>
              <a:rPr lang="en-US" dirty="0"/>
              <a:t>Some scholars suggest that the foundation for tradition is found in Genesis, in the Creation story.</a:t>
            </a:r>
          </a:p>
          <a:p>
            <a:r>
              <a:rPr lang="en-US" dirty="0"/>
              <a:t>Adam was informed by God, not to eat of the tree.  Eve was not created at this point.</a:t>
            </a:r>
          </a:p>
          <a:p>
            <a:r>
              <a:rPr lang="en-US" dirty="0"/>
              <a:t>The presumption is that Eve was told by Adam.  (when confronted she did not say, “nobody told me!” </a:t>
            </a:r>
          </a:p>
          <a:p>
            <a:r>
              <a:rPr lang="en-US" dirty="0"/>
              <a:t>She was informed by the word of another (tradition)</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4EBF2-CE7E-A7A1-B58F-1CA30509FDAD}"/>
              </a:ext>
            </a:extLst>
          </p:cNvPr>
          <p:cNvSpPr>
            <a:spLocks noGrp="1"/>
          </p:cNvSpPr>
          <p:nvPr>
            <p:ph type="title"/>
          </p:nvPr>
        </p:nvSpPr>
        <p:spPr/>
        <p:txBody>
          <a:bodyPr/>
          <a:lstStyle/>
          <a:p>
            <a:r>
              <a:rPr lang="en-US" dirty="0" err="1"/>
              <a:t>Tradición</a:t>
            </a:r>
            <a:r>
              <a:rPr lang="en-US" dirty="0"/>
              <a:t> - Sus </a:t>
            </a:r>
            <a:r>
              <a:rPr lang="en-US" dirty="0" err="1"/>
              <a:t>orígenes</a:t>
            </a:r>
            <a:endParaRPr lang="en-US" dirty="0"/>
          </a:p>
        </p:txBody>
      </p:sp>
      <p:sp>
        <p:nvSpPr>
          <p:cNvPr id="3" name="Content Placeholder 2">
            <a:extLst>
              <a:ext uri="{FF2B5EF4-FFF2-40B4-BE49-F238E27FC236}">
                <a16:creationId xmlns:a16="http://schemas.microsoft.com/office/drawing/2014/main" id="{3072C83F-711F-ADAD-3E93-9D8694A2F4B1}"/>
              </a:ext>
            </a:extLst>
          </p:cNvPr>
          <p:cNvSpPr>
            <a:spLocks noGrp="1"/>
          </p:cNvSpPr>
          <p:nvPr>
            <p:ph idx="1"/>
          </p:nvPr>
        </p:nvSpPr>
        <p:spPr/>
        <p:txBody>
          <a:bodyPr>
            <a:normAutofit fontScale="92500" lnSpcReduction="20000"/>
          </a:bodyPr>
          <a:lstStyle/>
          <a:p>
            <a:r>
              <a:rPr lang="es-ES" dirty="0"/>
              <a:t>Algunos estudiosos sugieren que el fundamento de la tradición se encuentra en el Génesis, en el relato de la Creación.</a:t>
            </a:r>
          </a:p>
          <a:p>
            <a:r>
              <a:rPr lang="es-ES" dirty="0"/>
              <a:t>Adán fue informado por Dios de que no debía comer del árbol.  Eva no fue creada en ese momento.</a:t>
            </a:r>
          </a:p>
          <a:p>
            <a:r>
              <a:rPr lang="es-ES" dirty="0"/>
              <a:t>La presunción es que Eva fue informada por Adán (cuando se la confrontó no dijo: "¡nadie me lo dijo!". </a:t>
            </a:r>
          </a:p>
          <a:p>
            <a:r>
              <a:rPr lang="es-ES" dirty="0"/>
              <a:t>Fue informada por la palabra de otro (tradición)</a:t>
            </a:r>
            <a:endParaRPr lang="en-US" dirty="0"/>
          </a:p>
        </p:txBody>
      </p:sp>
    </p:spTree>
    <p:extLst>
      <p:ext uri="{BB962C8B-B14F-4D97-AF65-F5344CB8AC3E}">
        <p14:creationId xmlns:p14="http://schemas.microsoft.com/office/powerpoint/2010/main" val="2523286677"/>
      </p:ext>
    </p:extLst>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Tradition - Big T </a:t>
            </a:r>
          </a:p>
        </p:txBody>
      </p:sp>
      <p:sp>
        <p:nvSpPr>
          <p:cNvPr id="3" name="Content Placeholder 2"/>
          <p:cNvSpPr>
            <a:spLocks noGrp="1"/>
          </p:cNvSpPr>
          <p:nvPr>
            <p:ph idx="1"/>
          </p:nvPr>
        </p:nvSpPr>
        <p:spPr/>
        <p:txBody>
          <a:bodyPr>
            <a:normAutofit lnSpcReduction="10000"/>
          </a:bodyPr>
          <a:lstStyle/>
          <a:p>
            <a:r>
              <a:rPr lang="en-US" dirty="0"/>
              <a:t>Many people get confused over this distinction.  Simply these teachings would be held consistently from the beginning of the Church, some examples:</a:t>
            </a:r>
          </a:p>
          <a:p>
            <a:pPr lvl="1"/>
            <a:r>
              <a:rPr lang="en-US" dirty="0"/>
              <a:t>The Real Presence of the Eucharist</a:t>
            </a:r>
          </a:p>
          <a:p>
            <a:pPr lvl="1"/>
            <a:r>
              <a:rPr lang="en-US" dirty="0"/>
              <a:t>The Mystery of the Holy Trinity</a:t>
            </a:r>
          </a:p>
          <a:p>
            <a:pPr lvl="1"/>
            <a:r>
              <a:rPr lang="en-US" dirty="0"/>
              <a:t>The Incarnation – The Word became flesh</a:t>
            </a:r>
          </a:p>
          <a:p>
            <a:pPr lvl="1"/>
            <a:r>
              <a:rPr lang="en-US" dirty="0"/>
              <a:t>The basic elements of the Mass</a:t>
            </a:r>
          </a:p>
          <a:p>
            <a:pPr lvl="1"/>
            <a:r>
              <a:rPr lang="en-US" dirty="0"/>
              <a:t>The Structure of Pope, Bishops, Priests and Deacons</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2E1EA-5474-1EB1-BE8C-1E15D796D44F}"/>
              </a:ext>
            </a:extLst>
          </p:cNvPr>
          <p:cNvSpPr>
            <a:spLocks noGrp="1"/>
          </p:cNvSpPr>
          <p:nvPr>
            <p:ph type="title"/>
          </p:nvPr>
        </p:nvSpPr>
        <p:spPr/>
        <p:txBody>
          <a:bodyPr/>
          <a:lstStyle/>
          <a:p>
            <a:r>
              <a:rPr lang="en-US" dirty="0" err="1"/>
              <a:t>Tradición</a:t>
            </a:r>
            <a:r>
              <a:rPr lang="en-US" dirty="0"/>
              <a:t> - Big T </a:t>
            </a:r>
          </a:p>
        </p:txBody>
      </p:sp>
      <p:sp>
        <p:nvSpPr>
          <p:cNvPr id="3" name="Content Placeholder 2">
            <a:extLst>
              <a:ext uri="{FF2B5EF4-FFF2-40B4-BE49-F238E27FC236}">
                <a16:creationId xmlns:a16="http://schemas.microsoft.com/office/drawing/2014/main" id="{21CEB7B4-E33E-2AEC-1488-8D38CA0DF9E6}"/>
              </a:ext>
            </a:extLst>
          </p:cNvPr>
          <p:cNvSpPr>
            <a:spLocks noGrp="1"/>
          </p:cNvSpPr>
          <p:nvPr>
            <p:ph idx="1"/>
          </p:nvPr>
        </p:nvSpPr>
        <p:spPr/>
        <p:txBody>
          <a:bodyPr>
            <a:normAutofit fontScale="92500" lnSpcReduction="10000"/>
          </a:bodyPr>
          <a:lstStyle/>
          <a:p>
            <a:r>
              <a:rPr lang="es-ES" dirty="0"/>
              <a:t>Mucha gente se confunde con esta distinción.  Simplemente estas enseñanzas se mantendrían de forma coherente desde el principio de la Iglesia, algunos ejemplos:</a:t>
            </a:r>
          </a:p>
          <a:p>
            <a:r>
              <a:rPr lang="es-ES" dirty="0"/>
              <a:t>La Presencia Real de la Eucaristía</a:t>
            </a:r>
          </a:p>
          <a:p>
            <a:r>
              <a:rPr lang="es-ES" dirty="0"/>
              <a:t>El Misterio de la Santísima Trinidad</a:t>
            </a:r>
          </a:p>
          <a:p>
            <a:r>
              <a:rPr lang="es-ES" dirty="0"/>
              <a:t>La Encarnación - El Verbo se hizo carne</a:t>
            </a:r>
          </a:p>
          <a:p>
            <a:r>
              <a:rPr lang="es-ES" dirty="0"/>
              <a:t>Los elementos básicos de la Misa</a:t>
            </a:r>
          </a:p>
          <a:p>
            <a:r>
              <a:rPr lang="es-ES" dirty="0"/>
              <a:t>La estructura del Papa, los obispos, los sacerdotes y los diáconos</a:t>
            </a:r>
            <a:endParaRPr lang="en-US" dirty="0"/>
          </a:p>
        </p:txBody>
      </p:sp>
    </p:spTree>
    <p:extLst>
      <p:ext uri="{BB962C8B-B14F-4D97-AF65-F5344CB8AC3E}">
        <p14:creationId xmlns:p14="http://schemas.microsoft.com/office/powerpoint/2010/main" val="1987876803"/>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“tradition” - Little t</a:t>
            </a:r>
          </a:p>
        </p:txBody>
      </p:sp>
      <p:sp>
        <p:nvSpPr>
          <p:cNvPr id="3" name="Content Placeholder 2"/>
          <p:cNvSpPr>
            <a:spLocks noGrp="1"/>
          </p:cNvSpPr>
          <p:nvPr>
            <p:ph idx="1"/>
          </p:nvPr>
        </p:nvSpPr>
        <p:spPr/>
        <p:txBody>
          <a:bodyPr>
            <a:normAutofit fontScale="92500" lnSpcReduction="10000"/>
          </a:bodyPr>
          <a:lstStyle/>
          <a:p>
            <a:r>
              <a:rPr lang="en-US" dirty="0"/>
              <a:t>These would be things that could change and have not been consistently the practice of the early church, some examples:</a:t>
            </a:r>
          </a:p>
          <a:p>
            <a:pPr lvl="1"/>
            <a:r>
              <a:rPr lang="en-US" dirty="0"/>
              <a:t>The language used during the liturgical rites</a:t>
            </a:r>
          </a:p>
          <a:p>
            <a:pPr lvl="1"/>
            <a:r>
              <a:rPr lang="en-US" dirty="0"/>
              <a:t>The Liturgical </a:t>
            </a:r>
            <a:r>
              <a:rPr lang="en-US" dirty="0" err="1"/>
              <a:t>calender</a:t>
            </a:r>
            <a:r>
              <a:rPr lang="en-US" dirty="0"/>
              <a:t> – feast days can change</a:t>
            </a:r>
          </a:p>
          <a:p>
            <a:pPr lvl="1"/>
            <a:r>
              <a:rPr lang="en-US" dirty="0"/>
              <a:t>The practice of celibacy for those considering priesthood – in the eastern church men can be married BEFORE ordination, but bishops still are celibate. Some clergy converts are married and still in communion with Rome.</a:t>
            </a:r>
          </a:p>
          <a:p>
            <a:pPr lvl="1"/>
            <a:r>
              <a:rPr lang="en-US" dirty="0"/>
              <a:t>The way the pope is elected or selected</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2F1A2-A51D-7207-274C-9CFE34A8346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A255DBD-F9ED-DC6C-AD48-989C4D8231C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444759094"/>
      </p:ext>
    </p:extLst>
  </p:cSld>
  <p:clrMapOvr>
    <a:masterClrMapping/>
  </p:clrMapOvr>
  <p:transition>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1415</TotalTime>
  <Words>1040</Words>
  <Application>Microsoft Office PowerPoint</Application>
  <PresentationFormat>On-screen Show (4:3)</PresentationFormat>
  <Paragraphs>114</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Rockwell</vt:lpstr>
      <vt:lpstr>Times New Roman</vt:lpstr>
      <vt:lpstr>Wingdings 2</vt:lpstr>
      <vt:lpstr>Foundry</vt:lpstr>
      <vt:lpstr>Sacred Tradition Tradición sagrada</vt:lpstr>
      <vt:lpstr>Big T and Little t - La Gran T y la Pequeña t</vt:lpstr>
      <vt:lpstr>La Gran T y la Pequeña t</vt:lpstr>
      <vt:lpstr>Tradition – Its Origins</vt:lpstr>
      <vt:lpstr>Tradición - Sus orígenes</vt:lpstr>
      <vt:lpstr>Tradition - Big T </vt:lpstr>
      <vt:lpstr>Tradición - Big T </vt:lpstr>
      <vt:lpstr>“tradition” - Little t</vt:lpstr>
      <vt:lpstr>PowerPoint Presentation</vt:lpstr>
      <vt:lpstr>Revelation and Tradition</vt:lpstr>
      <vt:lpstr>The Bible and Tradition</vt:lpstr>
      <vt:lpstr>The Church Councils   accepted in the East and West</vt:lpstr>
      <vt:lpstr>Church Councils - West</vt:lpstr>
      <vt:lpstr>Church Councils West (cont)</vt:lpstr>
      <vt:lpstr>Levels of Church Teaching</vt:lpstr>
      <vt:lpstr>Conclusion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Sacred Tradition</dc:title>
  <dc:creator>Fr Glenn</dc:creator>
  <cp:lastModifiedBy>Fr Glenn Kohrman</cp:lastModifiedBy>
  <cp:revision>21</cp:revision>
  <dcterms:created xsi:type="dcterms:W3CDTF">2013-09-22T22:22:06Z</dcterms:created>
  <dcterms:modified xsi:type="dcterms:W3CDTF">2022-10-15T12:01:16Z</dcterms:modified>
</cp:coreProperties>
</file>