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B7C599-D515-48F3-B41E-A36ACC40C08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9EE5F-CFD8-4549-BA64-37F26EF514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2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763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2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957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24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35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75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59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51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7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26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34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70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24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0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12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9EE5F-CFD8-4549-BA64-37F26EF514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11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954338"/>
            <a:ext cx="3952875" cy="31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9625" y="2954338"/>
            <a:ext cx="3952875" cy="311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1239838"/>
            <a:ext cx="2014537" cy="4829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239838"/>
            <a:ext cx="5891213" cy="4829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D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14350" y="1870075"/>
            <a:ext cx="80581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+mj-lt"/>
          <a:ea typeface="+mj-ea"/>
          <a:cs typeface="+mj-cs"/>
        </a:defRPr>
      </a:lvl1pPr>
      <a:lvl2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2pPr>
      <a:lvl3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3pPr>
      <a:lvl4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4pPr>
      <a:lvl5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5pPr>
      <a:lvl6pPr marL="4572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6pPr>
      <a:lvl7pPr marL="9144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7pPr>
      <a:lvl8pPr marL="13716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8pPr>
      <a:lvl9pPr marL="18288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800" b="1">
          <a:solidFill>
            <a:srgbClr val="FFFFFF"/>
          </a:solidFill>
          <a:latin typeface="Times New Roman"/>
        </a:defRPr>
      </a:lvl9pPr>
    </p:titleStyle>
    <p:bodyStyle>
      <a:lvl1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  <a:ea typeface="+mn-ea"/>
          <a:cs typeface="+mn-cs"/>
        </a:defRPr>
      </a:lvl1pPr>
      <a:lvl2pPr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2pPr>
      <a:lvl3pPr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3pPr>
      <a:lvl4pPr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4pPr>
      <a:lvl5pPr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5pPr>
      <a:lvl6pPr marL="457200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6pPr>
      <a:lvl7pPr marL="914400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7pPr>
      <a:lvl8pPr marL="1371600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8pPr>
      <a:lvl9pPr marL="1828800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2800">
          <a:solidFill>
            <a:srgbClr val="99CC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4D"/>
            </a:gs>
            <a:gs pos="100000">
              <a:srgbClr val="0066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14350" y="1239838"/>
            <a:ext cx="8058150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endParaRPr lang="en-US" smtClean="0"/>
          </a:p>
        </p:txBody>
      </p:sp>
      <p:sp>
        <p:nvSpPr>
          <p:cNvPr id="45059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514350" y="2954338"/>
            <a:ext cx="80581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  <a:p>
            <a:pPr lvl="4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+mj-lt"/>
          <a:ea typeface="+mj-ea"/>
          <a:cs typeface="+mj-cs"/>
        </a:defRPr>
      </a:lvl1pPr>
      <a:lvl2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2pPr>
      <a:lvl3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3pPr>
      <a:lvl4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4pPr>
      <a:lvl5pPr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5pPr>
      <a:lvl6pPr marL="4572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6pPr>
      <a:lvl7pPr marL="9144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7pPr>
      <a:lvl8pPr marL="13716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8pPr>
      <a:lvl9pPr marL="1828800" indent="252413" algn="ctr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000000"/>
        </a:buClr>
        <a:defRPr sz="4000" b="1">
          <a:solidFill>
            <a:srgbClr val="FFFFFF"/>
          </a:solidFill>
          <a:latin typeface="Times New Roman"/>
        </a:defRPr>
      </a:lvl9pPr>
    </p:titleStyle>
    <p:bodyStyle>
      <a:lvl1pPr indent="252413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▪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2524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▸"/>
        <a:defRPr sz="2800">
          <a:solidFill>
            <a:srgbClr val="99CCFF"/>
          </a:solidFill>
          <a:latin typeface="+mn-lt"/>
        </a:defRPr>
      </a:lvl2pPr>
      <a:lvl3pPr marL="5064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400">
          <a:solidFill>
            <a:srgbClr val="99CCFF"/>
          </a:solidFill>
          <a:latin typeface="+mn-lt"/>
        </a:defRPr>
      </a:lvl3pPr>
      <a:lvl4pPr marL="7604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4pPr>
      <a:lvl5pPr marL="10144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5pPr>
      <a:lvl6pPr marL="14716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6pPr>
      <a:lvl7pPr marL="19288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7pPr>
      <a:lvl8pPr marL="23860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8pPr>
      <a:lvl9pPr marL="2843213" indent="254000" algn="l" rtl="0" fontAlgn="base">
        <a:lnSpc>
          <a:spcPct val="109000"/>
        </a:lnSpc>
        <a:spcBef>
          <a:spcPct val="20000"/>
        </a:spcBef>
        <a:spcAft>
          <a:spcPct val="0"/>
        </a:spcAft>
        <a:buClr>
          <a:srgbClr val="99CCFF"/>
        </a:buClr>
        <a:buFont typeface="Times New Roman"/>
        <a:buChar char="–"/>
        <a:defRPr sz="2000">
          <a:solidFill>
            <a:srgbClr val="99CC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4350" y="1192213"/>
            <a:ext cx="8058150" cy="2262187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Salvation History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The Sacraments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14350" y="3351213"/>
            <a:ext cx="8058150" cy="103187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14350" y="3525838"/>
            <a:ext cx="8058150" cy="454025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381000">
              <a:lnSpc>
                <a:spcPct val="100000"/>
              </a:lnSpc>
              <a:buClr>
                <a:srgbClr val="99CCFF"/>
              </a:buClr>
            </a:pPr>
            <a:r>
              <a:rPr lang="en-US"/>
              <a:t>God has a plan and stuff Matters!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239838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/>
              <a:t>Salvation History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14350" y="1941513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14350" y="2097088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>
                <a:solidFill>
                  <a:srgbClr val="99CCFF"/>
                </a:solidFill>
                <a:latin typeface="Times New Roman"/>
              </a:rPr>
              <a:t>The Twelve Periods (cont)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058150" cy="4267200"/>
          </a:xfrm>
          <a:ln/>
        </p:spPr>
        <p:txBody>
          <a:bodyPr/>
          <a:lstStyle/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Judges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United Kingdom</a:t>
            </a:r>
          </a:p>
          <a:p>
            <a:pPr marL="303213" lvl="3" indent="203200" defTabSz="381000">
              <a:lnSpc>
                <a:spcPct val="100000"/>
              </a:lnSpc>
            </a:pPr>
            <a:r>
              <a:rPr lang="en-US" dirty="0"/>
              <a:t>The covenant with David (the Jewish Kingdom)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Divided Kingdom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Exile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Return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 smtClean="0"/>
              <a:t>The Maccabean </a:t>
            </a:r>
            <a:r>
              <a:rPr lang="en-US" dirty="0"/>
              <a:t>Revolt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Jesus the Messiah</a:t>
            </a:r>
          </a:p>
          <a:p>
            <a:pPr marL="201613" lvl="2" indent="203200" defTabSz="381000">
              <a:lnSpc>
                <a:spcPct val="100000"/>
              </a:lnSpc>
            </a:pPr>
            <a:r>
              <a:rPr lang="en-US" dirty="0"/>
              <a:t>The Church</a:t>
            </a:r>
          </a:p>
          <a:p>
            <a:pPr marL="303213" lvl="3" indent="203200" defTabSz="381000">
              <a:lnSpc>
                <a:spcPct val="100000"/>
              </a:lnSpc>
            </a:pPr>
            <a:r>
              <a:rPr lang="en-US" dirty="0"/>
              <a:t>The covenant with Jesus (the whole world)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The Exodus Event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57200" y="10668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i="1" dirty="0">
                <a:solidFill>
                  <a:srgbClr val="99CCFF"/>
                </a:solidFill>
                <a:latin typeface="Times New Roman"/>
              </a:rPr>
              <a:t>I will be your people, and you will be my God!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58150" cy="50292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Let my people go!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Moses led the people from the cruel oppression of slavery.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final plague?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 first born was to be taken via the Angel of death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How were the Israelites spared?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 blood of an </a:t>
            </a:r>
            <a:r>
              <a:rPr lang="en-US" b="1" i="1" u="sng" dirty="0"/>
              <a:t>unblemished male lamb</a:t>
            </a:r>
            <a:r>
              <a:rPr lang="en-US" dirty="0"/>
              <a:t> on the doorpost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They were set free, but pursued until Moses used Aaron’s staff to split the Red Sea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They rejected God’s plan, but God provided them with manna from heaven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56563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The People’s Sin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57200" y="1066800"/>
            <a:ext cx="8056563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“Make for us a god in our image”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58150" cy="51054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God’s plan is rejected, and Moses pleads his case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After the people create a god in that fits the world they had grown </a:t>
            </a:r>
            <a:r>
              <a:rPr lang="en-US" dirty="0" smtClean="0"/>
              <a:t>accustomed </a:t>
            </a:r>
            <a:r>
              <a:rPr lang="en-US" dirty="0"/>
              <a:t>to in Egypt, God proposes to Moses to start over with him.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Moses suggests, “What would the neighbors think?  You go to all the trouble of delivering this people, only to sacrifice them in the dessert?   Very bad PR.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 people are spared, and when they refuse to take </a:t>
            </a:r>
            <a:r>
              <a:rPr lang="en-US" dirty="0" smtClean="0"/>
              <a:t>possession </a:t>
            </a:r>
            <a:r>
              <a:rPr lang="en-US" dirty="0"/>
              <a:t>of the promised land, the generation who betrayed God a banished to wander in the dessert for 40 years, but their offspring survive.  God still meets their physical needs.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Dei Verbum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1000" y="6858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33400" y="838200"/>
            <a:ext cx="805815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“The New Testament is hidden in the Old and the Old Testament is revealed to us in the New” </a:t>
            </a:r>
            <a:r>
              <a:rPr lang="en-US" sz="2500" i="1" dirty="0">
                <a:solidFill>
                  <a:srgbClr val="99CCFF"/>
                </a:solidFill>
                <a:latin typeface="Times New Roman"/>
              </a:rPr>
              <a:t>Dei Verbum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56563" cy="4949047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sz="2400" dirty="0"/>
              <a:t>What was the center of the Israelites worship in their Scriptures?</a:t>
            </a:r>
          </a:p>
          <a:p>
            <a:pPr lvl="1" defTabSz="381000">
              <a:lnSpc>
                <a:spcPct val="100000"/>
              </a:lnSpc>
            </a:pPr>
            <a:r>
              <a:rPr lang="en-US" sz="2400" dirty="0"/>
              <a:t>The Temple - God’s dwelling place - more specifically the Holy of Holies!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In the Holy of Holies, when they had it in their possession was the Ark of the Covenant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Before the Temple they kept the Ark in a tent - in Latin the Tabernacle</a:t>
            </a:r>
          </a:p>
          <a:p>
            <a:pPr lvl="1" defTabSz="381000">
              <a:lnSpc>
                <a:spcPct val="100000"/>
              </a:lnSpc>
            </a:pPr>
            <a:r>
              <a:rPr lang="en-US" sz="2400" dirty="0"/>
              <a:t>The Ark of the Covenant and its </a:t>
            </a:r>
            <a:r>
              <a:rPr lang="en-US" sz="2400" dirty="0" smtClean="0"/>
              <a:t>contents</a:t>
            </a:r>
            <a:endParaRPr lang="en-US" sz="2400" dirty="0"/>
          </a:p>
          <a:p>
            <a:pPr lvl="2" defTabSz="381000">
              <a:lnSpc>
                <a:spcPct val="100000"/>
              </a:lnSpc>
            </a:pPr>
            <a:r>
              <a:rPr lang="en-US" dirty="0"/>
              <a:t>The tablets of the Ten Commandments - (the Word of God)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The staff of Aaron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A cup of the Manna (real </a:t>
            </a:r>
            <a:r>
              <a:rPr lang="en-US" dirty="0" smtClean="0"/>
              <a:t>sustenance </a:t>
            </a:r>
            <a:r>
              <a:rPr lang="en-US" dirty="0"/>
              <a:t>-bread from Heaven)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The Samaritan Woman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57200" y="14478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Who is right, Jews worship on their mountain, we on ours?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058150" cy="3902607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Jesus responds to the query: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Salvation is from the Jews, Jews know what they are doing, but you are mistaken, but.....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“there will come a time when they will not worship on this </a:t>
            </a:r>
            <a:r>
              <a:rPr lang="en-US" dirty="0" smtClean="0"/>
              <a:t>mountain </a:t>
            </a:r>
            <a:r>
              <a:rPr lang="en-US" dirty="0"/>
              <a:t>or that mountain, but will worship in Spirit and in truth”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The Pascal </a:t>
            </a:r>
            <a:r>
              <a:rPr lang="en-US" dirty="0" smtClean="0"/>
              <a:t>Mystery </a:t>
            </a:r>
            <a:r>
              <a:rPr lang="en-US" dirty="0"/>
              <a:t>seems to reveal God’s plan in its fullness!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John the Baptist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81000" y="11430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“</a:t>
            </a:r>
            <a:r>
              <a:rPr lang="en-US" sz="2500" i="1" dirty="0">
                <a:solidFill>
                  <a:srgbClr val="99CCFF"/>
                </a:solidFill>
                <a:latin typeface="Times New Roman"/>
              </a:rPr>
              <a:t>A voice crying out in the Dessert”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58150" cy="50292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Do you recall what John said when Jesus came on the scene?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Behold the Lamb of God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Jesus is the Lamb of God who takes away the sins of the world!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Jesus is the Word of God (</a:t>
            </a:r>
            <a:r>
              <a:rPr lang="en-US" dirty="0" err="1"/>
              <a:t>Jn</a:t>
            </a:r>
            <a:r>
              <a:rPr lang="en-US" dirty="0"/>
              <a:t> 1:1)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Jesus is the Good Shepherd - every shepherd needs a staff ( that hook is to grab the strays)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Jesus is the bread of life, the true bread come down from Heaven (</a:t>
            </a:r>
            <a:r>
              <a:rPr lang="en-US" dirty="0" err="1"/>
              <a:t>Jn</a:t>
            </a:r>
            <a:r>
              <a:rPr lang="en-US" dirty="0"/>
              <a:t> 6 )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58150" cy="774700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Conclusion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11430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57200" y="1371600"/>
            <a:ext cx="805815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“Father, I pray they </a:t>
            </a:r>
            <a:r>
              <a:rPr lang="en-US" sz="2500" dirty="0" smtClean="0">
                <a:solidFill>
                  <a:srgbClr val="99CCFF"/>
                </a:solidFill>
                <a:latin typeface="Times New Roman"/>
              </a:rPr>
              <a:t>may </a:t>
            </a:r>
            <a:r>
              <a:rPr lang="en-US" sz="2500" dirty="0">
                <a:solidFill>
                  <a:srgbClr val="99CCFF"/>
                </a:solidFill>
                <a:latin typeface="Times New Roman"/>
              </a:rPr>
              <a:t>be One in Me, as I am One in You!”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058150" cy="462896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/>
              <a:t>The </a:t>
            </a:r>
            <a:r>
              <a:rPr lang="en-US" smtClean="0"/>
              <a:t>Covenants </a:t>
            </a:r>
            <a:r>
              <a:rPr lang="en-US" dirty="0"/>
              <a:t>have served to extend and expand the scope of God’s revelation to the World.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Some speculate the final covenant will be when Christ returns in glory so that the World may be united to Heaven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Until that time we have the Sacraments to unite and transform us into the Mystical Body of Christ, so that all will be one in Him.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239838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/>
              <a:t>Salvation History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514350" y="1941513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14350" y="2097088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>
                <a:solidFill>
                  <a:srgbClr val="99CCFF"/>
                </a:solidFill>
                <a:latin typeface="Times New Roman"/>
              </a:rPr>
              <a:t>In the Beginning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4350" y="2954338"/>
            <a:ext cx="8058150" cy="1131887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</a:pPr>
            <a:r>
              <a:rPr lang="en-US"/>
              <a:t>The world was without form</a:t>
            </a:r>
          </a:p>
          <a:p>
            <a:pPr indent="0" defTabSz="381000">
              <a:lnSpc>
                <a:spcPct val="100000"/>
              </a:lnSpc>
            </a:pPr>
            <a:r>
              <a:rPr lang="en-US"/>
              <a:t>And the world was void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My Fathers Plan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1000" y="10668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81000" y="1143000"/>
            <a:ext cx="8058150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Scott Hahn and Jeff </a:t>
            </a:r>
            <a:r>
              <a:rPr lang="en-US" sz="2500" dirty="0" err="1">
                <a:solidFill>
                  <a:srgbClr val="99CCFF"/>
                </a:solidFill>
                <a:latin typeface="Times New Roman"/>
              </a:rPr>
              <a:t>Cavens</a:t>
            </a:r>
            <a:r>
              <a:rPr lang="en-US" sz="2500" dirty="0">
                <a:solidFill>
                  <a:srgbClr val="99CCFF"/>
                </a:solidFill>
                <a:latin typeface="Times New Roman"/>
              </a:rPr>
              <a:t> do a tape series that I find helpful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58150" cy="54864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A Framework - not to be confused with The Framework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God is a God of Covenants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Covenants are distinct from contracts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Contracts - </a:t>
            </a:r>
            <a:r>
              <a:rPr lang="en-US" i="1" dirty="0"/>
              <a:t>quid pro quo (this for that)</a:t>
            </a:r>
            <a:endParaRPr lang="en-US" dirty="0"/>
          </a:p>
          <a:p>
            <a:pPr lvl="2" defTabSz="381000">
              <a:lnSpc>
                <a:spcPct val="100000"/>
              </a:lnSpc>
            </a:pPr>
            <a:r>
              <a:rPr lang="en-US" i="1" dirty="0"/>
              <a:t>Covenants imply relationship - a love relationship</a:t>
            </a:r>
            <a:endParaRPr lang="en-US" dirty="0"/>
          </a:p>
          <a:p>
            <a:pPr lvl="3" defTabSz="381000">
              <a:lnSpc>
                <a:spcPct val="100000"/>
              </a:lnSpc>
            </a:pPr>
            <a:r>
              <a:rPr lang="en-US" dirty="0"/>
              <a:t>In Hebrew there is a significance to 7 - to 7 oneself is to make an oath, to enter into a serious covenant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One can divide Salvation History into 12 periods and 7 covenants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God comes to us - He deals with stuff -matter - the Sacraments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239838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/>
              <a:t>The Two Stories of Creation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514350" y="1941513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514350" y="2097088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>
                <a:solidFill>
                  <a:srgbClr val="99CCFF"/>
                </a:solidFill>
                <a:latin typeface="Times New Roman"/>
              </a:rPr>
              <a:t>God’s relationship with creation and with the Human person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4350" y="2954338"/>
            <a:ext cx="8058150" cy="3070225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/>
              <a:t>The First Chapter of Genesis </a:t>
            </a:r>
          </a:p>
          <a:p>
            <a:pPr lvl="1" defTabSz="381000">
              <a:lnSpc>
                <a:spcPct val="100000"/>
              </a:lnSpc>
            </a:pPr>
            <a:r>
              <a:rPr lang="en-US"/>
              <a:t>This story reveals God’s relationship with all His creation!</a:t>
            </a:r>
          </a:p>
          <a:p>
            <a:pPr lvl="1" defTabSz="381000">
              <a:lnSpc>
                <a:spcPct val="140000"/>
              </a:lnSpc>
              <a:buFontTx/>
              <a:buChar char="–"/>
            </a:pPr>
            <a:endParaRPr lang="en-US"/>
          </a:p>
          <a:p>
            <a:pPr defTabSz="381000">
              <a:lnSpc>
                <a:spcPct val="100000"/>
              </a:lnSpc>
            </a:pPr>
            <a:r>
              <a:rPr lang="en-US"/>
              <a:t>The Second Chapter of Genesis</a:t>
            </a:r>
          </a:p>
          <a:p>
            <a:pPr lvl="1" defTabSz="381000">
              <a:lnSpc>
                <a:spcPct val="100000"/>
              </a:lnSpc>
            </a:pPr>
            <a:r>
              <a:rPr lang="en-US"/>
              <a:t>This story reveals God’s relationship with the human person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Genesis Chapters 1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12954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All that God made was very good!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2057400"/>
            <a:ext cx="8610600" cy="4238083"/>
          </a:xfrm>
          <a:ln/>
        </p:spPr>
        <p:txBody>
          <a:bodyPr/>
          <a:lstStyle/>
          <a:p>
            <a:pPr indent="173038" defTabSz="381000">
              <a:lnSpc>
                <a:spcPct val="100000"/>
              </a:lnSpc>
            </a:pPr>
            <a:r>
              <a:rPr lang="en-US" sz="2200" dirty="0"/>
              <a:t>God brings form out of chaos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1:  Let there be light – Light and darkens are separated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2:  Let us separate the fluids:  The Air and the Sea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3:  Gives form to the earth; vegetation and earth</a:t>
            </a:r>
          </a:p>
          <a:p>
            <a:pPr marL="346075" lvl="2" indent="174625" defTabSz="381000">
              <a:lnSpc>
                <a:spcPct val="100000"/>
              </a:lnSpc>
            </a:pPr>
            <a:r>
              <a:rPr lang="en-US" sz="1600" dirty="0"/>
              <a:t>God brings order to the world and now He will fill the void that exists in the form that He brought forth.</a:t>
            </a:r>
          </a:p>
          <a:p>
            <a:pPr indent="173038" defTabSz="381000">
              <a:lnSpc>
                <a:spcPct val="100000"/>
              </a:lnSpc>
            </a:pPr>
            <a:r>
              <a:rPr lang="en-US" sz="2200" dirty="0"/>
              <a:t>God Fills the void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4:  Creatures of light fill the day and the night, (e.g. sun, moon and stars.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5: The birds and the fish fill the “fluids”.  </a:t>
            </a:r>
          </a:p>
          <a:p>
            <a:pPr marL="693738" lvl="4" indent="174625" defTabSz="381000">
              <a:lnSpc>
                <a:spcPct val="100000"/>
              </a:lnSpc>
            </a:pPr>
            <a:r>
              <a:rPr lang="en-US" sz="1300" dirty="0"/>
              <a:t>Interesting to note that in the physical universe, both the air and the water are governed by the same mathematical equations.</a:t>
            </a:r>
          </a:p>
          <a:p>
            <a:pPr marL="173038" lvl="1" indent="173038" defTabSz="381000">
              <a:lnSpc>
                <a:spcPct val="100000"/>
              </a:lnSpc>
            </a:pPr>
            <a:r>
              <a:rPr lang="en-US" sz="1900" dirty="0"/>
              <a:t>Day 6:  The animals and the greatest of all animals, the human person, are created</a:t>
            </a:r>
            <a:r>
              <a:rPr lang="en-US" sz="1900" dirty="0" smtClean="0"/>
              <a:t>,</a:t>
            </a:r>
            <a:endParaRPr lang="en-US" sz="1900" dirty="0"/>
          </a:p>
          <a:p>
            <a:pPr indent="173038" defTabSz="381000">
              <a:lnSpc>
                <a:spcPct val="100000"/>
              </a:lnSpc>
            </a:pPr>
            <a:r>
              <a:rPr lang="en-US" sz="2200" dirty="0"/>
              <a:t>Day 7:  God makes the day of rest, a day to reflect on God’s Goodness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God’s Plan for the Human Person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10668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The Human Person’s Original State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058150" cy="51054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Adam (earth) was created 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Original Innocence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Original Solitude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God made all the animals for Adam – they didn’t quite do it for him, then “bone of my bones, flesh of my flesh!  … Whoa! Man! … Women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Original Solitude is pierced by the community of persons – the family – an image of the Trinity it self – a community of persons united in mutual unlimited love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A Marriage Covenant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first covenant limited to a family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God’s Plan for the Human Person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33400" y="12192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058150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4000" dirty="0">
                <a:solidFill>
                  <a:srgbClr val="99CCFF"/>
                </a:solidFill>
                <a:latin typeface="Times New Roman"/>
              </a:rPr>
              <a:t>The Fall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058150" cy="45720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Adam was told 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(Eve was not created yet) not to eat of the tree of Good and evil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Eve was obviously in the know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( some scholars speculate that this was to establish the importance of Tradition (Eve failed to trust in the word of another human person)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Genesis 3:15 </a:t>
            </a:r>
          </a:p>
          <a:p>
            <a:pPr lvl="2" defTabSz="381000">
              <a:lnSpc>
                <a:spcPct val="100000"/>
              </a:lnSpc>
            </a:pPr>
            <a:r>
              <a:rPr lang="en-US" dirty="0"/>
              <a:t>I will put enmity between you and the woman, he will bruise your head and He/she will crush your head.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239838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/>
              <a:t>The Proto-Gospel – Genesis 3:15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14350" y="1941513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14350" y="2097088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>
                <a:solidFill>
                  <a:srgbClr val="99CCFF"/>
                </a:solidFill>
                <a:latin typeface="Times New Roman"/>
              </a:rPr>
              <a:t>“Emnity between your offspring and hers”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4350" y="2954338"/>
            <a:ext cx="8058150" cy="2487612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/>
              <a:t>Mel Gibson’s Passion focus’ on the passage</a:t>
            </a:r>
          </a:p>
          <a:p>
            <a:pPr lvl="1" defTabSz="381000">
              <a:lnSpc>
                <a:spcPct val="100000"/>
              </a:lnSpc>
            </a:pPr>
            <a:r>
              <a:rPr lang="en-US"/>
              <a:t>Remember the opening scene – Jesus crushes the serpents head</a:t>
            </a:r>
          </a:p>
          <a:p>
            <a:pPr lvl="1" defTabSz="381000">
              <a:lnSpc>
                <a:spcPct val="100000"/>
              </a:lnSpc>
            </a:pPr>
            <a:r>
              <a:rPr lang="en-US"/>
              <a:t>Also the Devil stalking Jesus holding a strange offspring?.. I will put enmity between you and the woman, and your offspring and yours.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058150" cy="771525"/>
          </a:xfrm>
          <a:ln/>
        </p:spPr>
        <p:txBody>
          <a:bodyPr/>
          <a:lstStyle/>
          <a:p>
            <a:pPr indent="0" defTabSz="381000">
              <a:lnSpc>
                <a:spcPct val="100000"/>
              </a:lnSpc>
              <a:buClr>
                <a:srgbClr val="FFFFFF"/>
              </a:buClr>
            </a:pPr>
            <a:r>
              <a:rPr lang="en-US" dirty="0"/>
              <a:t>Salvation History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57200" y="1295400"/>
            <a:ext cx="8058150" cy="69850"/>
          </a:xfrm>
          <a:prstGeom prst="rect">
            <a:avLst/>
          </a:prstGeom>
          <a:solidFill>
            <a:srgbClr val="E5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0581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defTabSz="381000">
              <a:spcBef>
                <a:spcPct val="20000"/>
              </a:spcBef>
              <a:buClr>
                <a:srgbClr val="99CCFF"/>
              </a:buClr>
            </a:pPr>
            <a:r>
              <a:rPr lang="en-US" sz="2500" dirty="0">
                <a:solidFill>
                  <a:srgbClr val="99CCFF"/>
                </a:solidFill>
                <a:latin typeface="Times New Roman"/>
              </a:rPr>
              <a:t>The Twelve periods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58150" cy="5029200"/>
          </a:xfrm>
          <a:ln/>
        </p:spPr>
        <p:txBody>
          <a:bodyPr/>
          <a:lstStyle/>
          <a:p>
            <a:pPr defTabSz="381000">
              <a:lnSpc>
                <a:spcPct val="100000"/>
              </a:lnSpc>
            </a:pPr>
            <a:r>
              <a:rPr lang="en-US" dirty="0"/>
              <a:t>The History of the Early World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covenant with Adam and Eve (the family)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covenant with Noah ( the Household)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The Patriarchs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covenant with Abram or Abraham (the Tribe)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Israel in Egypt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Covenant with Moses (the Nation or Tribes)</a:t>
            </a:r>
          </a:p>
          <a:p>
            <a:pPr defTabSz="381000">
              <a:lnSpc>
                <a:spcPct val="100000"/>
              </a:lnSpc>
            </a:pPr>
            <a:r>
              <a:rPr lang="en-US" dirty="0"/>
              <a:t>The Promised Land</a:t>
            </a:r>
          </a:p>
          <a:p>
            <a:pPr lvl="1" defTabSz="381000">
              <a:lnSpc>
                <a:spcPct val="100000"/>
              </a:lnSpc>
            </a:pPr>
            <a:r>
              <a:rPr lang="en-US" dirty="0"/>
              <a:t>The Conquest in Canaan</a:t>
            </a:r>
          </a:p>
        </p:txBody>
      </p:sp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1316</Words>
  <Application>Microsoft Office PowerPoint</Application>
  <PresentationFormat>On-screen Show (4:3)</PresentationFormat>
  <Paragraphs>142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Office Theme</vt:lpstr>
      <vt:lpstr>Salvation History And  The Sacraments</vt:lpstr>
      <vt:lpstr>Salvation History</vt:lpstr>
      <vt:lpstr>My Fathers Plan</vt:lpstr>
      <vt:lpstr>The Two Stories of Creation</vt:lpstr>
      <vt:lpstr>Genesis Chapters 1</vt:lpstr>
      <vt:lpstr>God’s Plan for the Human Person</vt:lpstr>
      <vt:lpstr>God’s Plan for the Human Person</vt:lpstr>
      <vt:lpstr>The Proto-Gospel – Genesis 3:15</vt:lpstr>
      <vt:lpstr>Salvation History</vt:lpstr>
      <vt:lpstr>Salvation History</vt:lpstr>
      <vt:lpstr>The Exodus Event</vt:lpstr>
      <vt:lpstr>The People’s Sin</vt:lpstr>
      <vt:lpstr>Dei Verbum</vt:lpstr>
      <vt:lpstr>The Samaritan Woman</vt:lpstr>
      <vt:lpstr>John the Baptist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Salvation History And  The Sacraments</dc:title>
  <dc:creator>Fr Glenn</dc:creator>
  <cp:lastModifiedBy>Fr Glenn Kohrman</cp:lastModifiedBy>
  <cp:revision>17</cp:revision>
  <dcterms:modified xsi:type="dcterms:W3CDTF">2020-09-27T15:30:39Z</dcterms:modified>
</cp:coreProperties>
</file>